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1" r:id="rId4"/>
    <p:sldId id="262" r:id="rId5"/>
    <p:sldId id="283" r:id="rId6"/>
    <p:sldId id="263" r:id="rId7"/>
    <p:sldId id="264" r:id="rId8"/>
    <p:sldId id="265" r:id="rId9"/>
    <p:sldId id="259" r:id="rId10"/>
    <p:sldId id="275" r:id="rId11"/>
    <p:sldId id="276" r:id="rId12"/>
    <p:sldId id="277" r:id="rId13"/>
    <p:sldId id="278" r:id="rId14"/>
    <p:sldId id="266" r:id="rId15"/>
    <p:sldId id="281" r:id="rId16"/>
    <p:sldId id="282" r:id="rId17"/>
    <p:sldId id="272" r:id="rId18"/>
    <p:sldId id="284" r:id="rId19"/>
    <p:sldId id="273" r:id="rId20"/>
    <p:sldId id="285" r:id="rId21"/>
    <p:sldId id="270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55A189-12CF-43C2-A418-E1E6740C05FA}" v="387" dt="2019-06-12T07:14:26.0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6" autoAdjust="0"/>
    <p:restoredTop sz="94785" autoAdjust="0"/>
  </p:normalViewPr>
  <p:slideViewPr>
    <p:cSldViewPr snapToGrid="0" snapToObjects="1">
      <p:cViewPr varScale="1">
        <p:scale>
          <a:sx n="72" d="100"/>
          <a:sy n="72" d="100"/>
        </p:scale>
        <p:origin x="39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49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C42A224-3BD2-204E-8C87-BCF94D3A0A30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659269D-30CB-BC4F-8A08-CB666A004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12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2670" y="1432223"/>
            <a:ext cx="8014367" cy="3035808"/>
          </a:xfrm>
        </p:spPr>
        <p:txBody>
          <a:bodyPr>
            <a:normAutofit/>
          </a:bodyPr>
          <a:lstStyle/>
          <a:p>
            <a:r>
              <a:rPr lang="en-US" sz="3600" dirty="0"/>
              <a:t>Toasting with deities and hungry ghosts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2670" y="3118259"/>
            <a:ext cx="6630162" cy="1069848"/>
          </a:xfrm>
        </p:spPr>
        <p:txBody>
          <a:bodyPr>
            <a:normAutofit/>
          </a:bodyPr>
          <a:lstStyle/>
          <a:p>
            <a:r>
              <a:rPr lang="en-GB" sz="2400" cap="all" dirty="0"/>
              <a:t>A cultural Discourse Analysis of Social Drinking in Bhutan</a:t>
            </a:r>
            <a:endParaRPr lang="en-US" sz="24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12670" y="4491384"/>
            <a:ext cx="6630162" cy="106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Dorji Wangchuk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500" i="1" dirty="0">
                <a:latin typeface="Arial" charset="0"/>
                <a:ea typeface="Arial" charset="0"/>
                <a:cs typeface="Arial" charset="0"/>
              </a:rPr>
              <a:t>University of Macau</a:t>
            </a:r>
          </a:p>
        </p:txBody>
      </p:sp>
    </p:spTree>
    <p:extLst>
      <p:ext uri="{BB962C8B-B14F-4D97-AF65-F5344CB8AC3E}">
        <p14:creationId xmlns:p14="http://schemas.microsoft.com/office/powerpoint/2010/main" val="154196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4"/>
            <a:ext cx="10058400" cy="1609344"/>
          </a:xfrm>
        </p:spPr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5730" y="1568818"/>
            <a:ext cx="9387271" cy="4050792"/>
          </a:xfrm>
        </p:spPr>
        <p:txBody>
          <a:bodyPr>
            <a:noAutofit/>
          </a:bodyPr>
          <a:lstStyle/>
          <a:p>
            <a:pPr marL="914400" indent="-468313"/>
            <a:r>
              <a:rPr lang="en-US" sz="2800" dirty="0"/>
              <a:t>Examines social drinking in a remote rural community Bhutan from communication perspective.</a:t>
            </a:r>
          </a:p>
          <a:p>
            <a:pPr marL="914400" indent="-468313"/>
            <a:r>
              <a:rPr lang="en-US" sz="2800" dirty="0"/>
              <a:t>Drawing from the cultural view of communication (Carey, 1975) and using cultural discourse analysis (</a:t>
            </a:r>
            <a:r>
              <a:rPr lang="en-US" sz="2800" dirty="0" err="1"/>
              <a:t>Carbaugh</a:t>
            </a:r>
            <a:r>
              <a:rPr lang="en-US" sz="2800" dirty="0"/>
              <a:t>, 2007), this paper argues that drinking is a culturally-sequenced communication event - loaded with symbolisms and meanings that celebrate community, social order and interdependence</a:t>
            </a:r>
          </a:p>
        </p:txBody>
      </p:sp>
    </p:spTree>
    <p:extLst>
      <p:ext uri="{BB962C8B-B14F-4D97-AF65-F5344CB8AC3E}">
        <p14:creationId xmlns:p14="http://schemas.microsoft.com/office/powerpoint/2010/main" val="26986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3"/>
            <a:ext cx="10058400" cy="1609344"/>
          </a:xfrm>
        </p:spPr>
        <p:txBody>
          <a:bodyPr/>
          <a:lstStyle/>
          <a:p>
            <a:r>
              <a:rPr lang="en-US" dirty="0"/>
              <a:t>Bhutan: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295" y="1567223"/>
            <a:ext cx="9488173" cy="4050792"/>
          </a:xfrm>
        </p:spPr>
        <p:txBody>
          <a:bodyPr>
            <a:normAutofit/>
          </a:bodyPr>
          <a:lstStyle/>
          <a:p>
            <a:pPr marL="914400" lvl="1" indent="-468313"/>
            <a:r>
              <a:rPr lang="en-US" sz="2800" dirty="0"/>
              <a:t>Small country 38,000 </a:t>
            </a:r>
            <a:r>
              <a:rPr lang="en-US" sz="2800" dirty="0" err="1"/>
              <a:t>sq</a:t>
            </a:r>
            <a:r>
              <a:rPr lang="en-US" sz="2800" dirty="0"/>
              <a:t> km, pop. 700,000</a:t>
            </a:r>
          </a:p>
          <a:p>
            <a:pPr marL="914400" lvl="1" indent="-468313"/>
            <a:r>
              <a:rPr lang="en-US" sz="2800" dirty="0"/>
              <a:t>Totally mountainous, 19 ethnic groups</a:t>
            </a:r>
          </a:p>
          <a:p>
            <a:pPr marL="914400" lvl="1" indent="-468313"/>
            <a:r>
              <a:rPr lang="en-US" sz="2800" dirty="0" err="1"/>
              <a:t>Modernisation</a:t>
            </a:r>
            <a:r>
              <a:rPr lang="en-US" sz="2800" dirty="0"/>
              <a:t> started in the 1960s</a:t>
            </a:r>
          </a:p>
          <a:p>
            <a:pPr marL="914400" lvl="1" indent="-468313"/>
            <a:r>
              <a:rPr lang="en-US" sz="2800" dirty="0"/>
              <a:t>61% of Bhutanese are farmers or lay monks</a:t>
            </a:r>
          </a:p>
          <a:p>
            <a:pPr marL="914400" lvl="1" indent="-468313"/>
            <a:r>
              <a:rPr lang="en-US" sz="2800" dirty="0"/>
              <a:t>Traditional life revolves around farms, family and prayers</a:t>
            </a:r>
          </a:p>
          <a:p>
            <a:pPr marL="914400" lvl="1" indent="-468313"/>
            <a:r>
              <a:rPr lang="en-US" sz="2800" dirty="0"/>
              <a:t>Constitutional monarchy and parliamentary democracy since 2008</a:t>
            </a:r>
          </a:p>
        </p:txBody>
      </p:sp>
    </p:spTree>
    <p:extLst>
      <p:ext uri="{BB962C8B-B14F-4D97-AF65-F5344CB8AC3E}">
        <p14:creationId xmlns:p14="http://schemas.microsoft.com/office/powerpoint/2010/main" val="222617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5"/>
            <a:ext cx="10058400" cy="1609344"/>
          </a:xfrm>
        </p:spPr>
        <p:txBody>
          <a:bodyPr/>
          <a:lstStyle/>
          <a:p>
            <a:r>
              <a:rPr lang="en-US" dirty="0"/>
              <a:t>Bhutan: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0834" y="1557994"/>
            <a:ext cx="9459892" cy="4050792"/>
          </a:xfrm>
        </p:spPr>
        <p:txBody>
          <a:bodyPr>
            <a:normAutofit lnSpcReduction="10000"/>
          </a:bodyPr>
          <a:lstStyle/>
          <a:p>
            <a:pPr marL="914400" lvl="1" indent="-468313"/>
            <a:r>
              <a:rPr lang="en-US" sz="2800" dirty="0"/>
              <a:t>Three generations with three worldviews (</a:t>
            </a:r>
            <a:r>
              <a:rPr lang="en-US" sz="2800" dirty="0" err="1"/>
              <a:t>Phuntsho</a:t>
            </a:r>
            <a:r>
              <a:rPr lang="en-US" sz="2800" dirty="0"/>
              <a:t>, 2013)</a:t>
            </a:r>
          </a:p>
          <a:p>
            <a:pPr marL="914400" lvl="1" indent="-468313"/>
            <a:r>
              <a:rPr lang="en-US" sz="2800" b="1" dirty="0"/>
              <a:t>First - </a:t>
            </a:r>
            <a:r>
              <a:rPr lang="en-US" sz="2800" dirty="0"/>
              <a:t>pre-Buddhist belief system of all-powerful nature and deities</a:t>
            </a:r>
          </a:p>
          <a:p>
            <a:pPr marL="914400" lvl="1" indent="-468313"/>
            <a:r>
              <a:rPr lang="en-US" sz="2800" dirty="0"/>
              <a:t>We share the world with non-human denizens, wandering spirits and hungry ghosts</a:t>
            </a:r>
          </a:p>
          <a:p>
            <a:pPr marL="914400" lvl="1" indent="-468313"/>
            <a:r>
              <a:rPr lang="en-US" sz="2800" b="1" dirty="0"/>
              <a:t>Second,</a:t>
            </a:r>
            <a:r>
              <a:rPr lang="en-US" sz="2800" dirty="0"/>
              <a:t> Buddhist view of ‘power of mind’ as the source of fear or liberation</a:t>
            </a:r>
          </a:p>
          <a:p>
            <a:pPr marL="914400" lvl="1" indent="-468313"/>
            <a:r>
              <a:rPr lang="en-US" sz="2800" b="1" dirty="0"/>
              <a:t>Third, </a:t>
            </a:r>
            <a:r>
              <a:rPr lang="en-US" sz="2800" dirty="0"/>
              <a:t>scientific view that attempts to explain the world with logic and rationality.</a:t>
            </a:r>
          </a:p>
        </p:txBody>
      </p:sp>
    </p:spTree>
    <p:extLst>
      <p:ext uri="{BB962C8B-B14F-4D97-AF65-F5344CB8AC3E}">
        <p14:creationId xmlns:p14="http://schemas.microsoft.com/office/powerpoint/2010/main" val="61851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4"/>
            <a:ext cx="10058400" cy="1609344"/>
          </a:xfrm>
        </p:spPr>
        <p:txBody>
          <a:bodyPr/>
          <a:lstStyle/>
          <a:p>
            <a:r>
              <a:rPr lang="en-US" dirty="0"/>
              <a:t>LIT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447" y="1567236"/>
            <a:ext cx="9502219" cy="4489254"/>
          </a:xfrm>
        </p:spPr>
        <p:txBody>
          <a:bodyPr>
            <a:normAutofit/>
          </a:bodyPr>
          <a:lstStyle/>
          <a:p>
            <a:pPr marL="914400" lvl="1" indent="-452438"/>
            <a:r>
              <a:rPr lang="en-US" sz="2800" dirty="0"/>
              <a:t>Studies focus on alcohol consumption in Bhutan as a discourse of health or social ills</a:t>
            </a:r>
          </a:p>
          <a:p>
            <a:pPr marL="914400" lvl="1" indent="-452438"/>
            <a:r>
              <a:rPr lang="en-US" sz="2800" dirty="0"/>
              <a:t>Pre-Buddhist accept alcohol as gift from the Moon God (Dorji, 2012)</a:t>
            </a:r>
          </a:p>
          <a:p>
            <a:pPr marL="914400" lvl="1" indent="-452438"/>
            <a:r>
              <a:rPr lang="en-US" sz="2800" dirty="0"/>
              <a:t>Alcohol as a medicine that saved the Gods from the demi-gods during a war that lasted years</a:t>
            </a:r>
          </a:p>
          <a:p>
            <a:pPr marL="914400" lvl="1" indent="-452438"/>
            <a:r>
              <a:rPr lang="en-US" sz="2800" dirty="0"/>
              <a:t>The most popular Buddhist master in Tibetan Buddhism is Drukpa </a:t>
            </a:r>
            <a:r>
              <a:rPr lang="en-US" sz="2800" dirty="0" err="1"/>
              <a:t>Kuenley</a:t>
            </a:r>
            <a:r>
              <a:rPr lang="en-US" sz="2800" dirty="0"/>
              <a:t>, who celebrated women and wine as conduits for his enlightenment </a:t>
            </a:r>
          </a:p>
        </p:txBody>
      </p:sp>
    </p:spTree>
    <p:extLst>
      <p:ext uri="{BB962C8B-B14F-4D97-AF65-F5344CB8AC3E}">
        <p14:creationId xmlns:p14="http://schemas.microsoft.com/office/powerpoint/2010/main" val="147042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4"/>
            <a:ext cx="10058400" cy="1609344"/>
          </a:xfrm>
        </p:spPr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447" y="1567235"/>
            <a:ext cx="9502219" cy="4667309"/>
          </a:xfrm>
        </p:spPr>
        <p:txBody>
          <a:bodyPr>
            <a:normAutofit/>
          </a:bodyPr>
          <a:lstStyle/>
          <a:p>
            <a:pPr marL="914400" lvl="1" indent="-452438"/>
            <a:r>
              <a:rPr lang="en-US" sz="2800" dirty="0"/>
              <a:t>Framed within the traditions of ethnography of communication (</a:t>
            </a:r>
            <a:r>
              <a:rPr lang="en-US" sz="2800" dirty="0" err="1"/>
              <a:t>Hymes</a:t>
            </a:r>
            <a:r>
              <a:rPr lang="en-US" sz="2800" dirty="0"/>
              <a:t>, 1972) and specifically, the concept of communication ritual, which is ‘a structured sequence of symbolic acts, the correct performance of which constitutes homage to the sacred object’ (</a:t>
            </a:r>
            <a:r>
              <a:rPr lang="en-US" sz="2800" dirty="0" err="1"/>
              <a:t>Philipsen</a:t>
            </a:r>
            <a:r>
              <a:rPr lang="en-US" sz="2800" dirty="0"/>
              <a:t>, 1987)</a:t>
            </a:r>
          </a:p>
          <a:p>
            <a:pPr marL="914400" lvl="1" indent="-452438"/>
            <a:r>
              <a:rPr lang="en-GB" sz="2800" b="1" dirty="0"/>
              <a:t>Overall assumption: </a:t>
            </a:r>
          </a:p>
          <a:p>
            <a:pPr marL="1188720" lvl="2" indent="-452438"/>
            <a:r>
              <a:rPr lang="en-GB" sz="2800" dirty="0"/>
              <a:t>Communication is a “symbolic process whereby reality is produced, maintained, repaired and transformed” (Carey, 1975)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6686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7"/>
            <a:ext cx="10058400" cy="1609344"/>
          </a:xfrm>
        </p:spPr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4021" y="1567235"/>
            <a:ext cx="9596486" cy="4489254"/>
          </a:xfrm>
        </p:spPr>
        <p:txBody>
          <a:bodyPr>
            <a:normAutofit lnSpcReduction="10000"/>
          </a:bodyPr>
          <a:lstStyle/>
          <a:p>
            <a:pPr marL="914400" lvl="1" indent="-4683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Cultural Discourse Analysis (</a:t>
            </a:r>
            <a:r>
              <a:rPr lang="en-US" sz="2800" dirty="0" err="1"/>
              <a:t>CuDA</a:t>
            </a:r>
            <a:r>
              <a:rPr lang="en-US" sz="2800" dirty="0"/>
              <a:t>) - a method for investigating communication ethnographically</a:t>
            </a:r>
          </a:p>
          <a:p>
            <a:pPr marL="914400" lvl="1" indent="-4683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800" dirty="0" err="1"/>
              <a:t>CuDA</a:t>
            </a:r>
            <a:r>
              <a:rPr lang="en-GB" sz="2800" dirty="0"/>
              <a:t> assumes that “everywhere there is communication, a system is at work; that everywhere there is a communication system, there is cultural meaning and social organization, and thus, the communication system is at least partially constitutive of socio-cultural life” (</a:t>
            </a:r>
            <a:r>
              <a:rPr lang="en-GB" sz="2800" dirty="0" err="1"/>
              <a:t>Carbaugh</a:t>
            </a:r>
            <a:r>
              <a:rPr lang="en-GB" sz="2800" dirty="0"/>
              <a:t>, 1995)</a:t>
            </a:r>
          </a:p>
          <a:p>
            <a:pPr marL="914400" lvl="1" indent="-4683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800" dirty="0"/>
              <a:t>Using </a:t>
            </a:r>
            <a:r>
              <a:rPr lang="en-GB" sz="2800" dirty="0" err="1"/>
              <a:t>CuDA</a:t>
            </a:r>
            <a:r>
              <a:rPr lang="en-GB" sz="2800" dirty="0"/>
              <a:t>, we identify, describe and interpret culture-specific symbols, symbolic acts, and norms that shape the communication practices and events </a:t>
            </a:r>
          </a:p>
        </p:txBody>
      </p:sp>
    </p:spTree>
    <p:extLst>
      <p:ext uri="{BB962C8B-B14F-4D97-AF65-F5344CB8AC3E}">
        <p14:creationId xmlns:p14="http://schemas.microsoft.com/office/powerpoint/2010/main" val="1001177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7"/>
            <a:ext cx="10058400" cy="1609344"/>
          </a:xfrm>
        </p:spPr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8792" y="1567221"/>
            <a:ext cx="9078012" cy="4489254"/>
          </a:xfrm>
        </p:spPr>
        <p:txBody>
          <a:bodyPr>
            <a:normAutofit/>
          </a:bodyPr>
          <a:lstStyle/>
          <a:p>
            <a:pPr marL="914400" lvl="1" indent="-452438"/>
            <a:r>
              <a:rPr lang="en-US" sz="2800" dirty="0"/>
              <a:t>An opening sequence of a social drinking session in </a:t>
            </a:r>
            <a:r>
              <a:rPr lang="en-US" sz="2800" dirty="0" err="1"/>
              <a:t>Lamga</a:t>
            </a:r>
            <a:r>
              <a:rPr lang="en-US" sz="2800" dirty="0"/>
              <a:t> village, </a:t>
            </a:r>
            <a:r>
              <a:rPr lang="en-US" sz="2800" dirty="0" err="1"/>
              <a:t>Athang</a:t>
            </a:r>
            <a:r>
              <a:rPr lang="en-US" sz="2800" dirty="0"/>
              <a:t>, </a:t>
            </a:r>
            <a:r>
              <a:rPr lang="en-US" sz="2800" dirty="0" err="1"/>
              <a:t>Wangdue</a:t>
            </a:r>
            <a:endParaRPr lang="en-US" sz="2800" dirty="0"/>
          </a:p>
          <a:p>
            <a:pPr marL="914400" lvl="1" indent="-452438"/>
            <a:r>
              <a:rPr lang="en-US" sz="2800" dirty="0"/>
              <a:t>The conversation is taken from field notes of participatory observations during a religious event at the community temple</a:t>
            </a:r>
          </a:p>
          <a:p>
            <a:pPr marL="914400" lvl="1" indent="-452438"/>
            <a:r>
              <a:rPr lang="en-US" sz="2800" dirty="0"/>
              <a:t>Access to this event comes from my sponsorship in building this temple. Being a part of the community.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8725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3"/>
            <a:ext cx="10058400" cy="1609344"/>
          </a:xfrm>
        </p:spPr>
        <p:txBody>
          <a:bodyPr/>
          <a:lstStyle/>
          <a:p>
            <a:r>
              <a:rPr lang="en-US" dirty="0"/>
              <a:t>Research 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9548" y="1576465"/>
            <a:ext cx="9049732" cy="4384323"/>
          </a:xfrm>
        </p:spPr>
        <p:txBody>
          <a:bodyPr>
            <a:normAutofit/>
          </a:bodyPr>
          <a:lstStyle/>
          <a:p>
            <a:pPr marL="914400" indent="-452438"/>
            <a:r>
              <a:rPr lang="en-US" sz="2800" dirty="0" err="1"/>
              <a:t>Lamga</a:t>
            </a:r>
            <a:r>
              <a:rPr lang="en-US" sz="2800" dirty="0"/>
              <a:t> is a small community of 11 households</a:t>
            </a:r>
          </a:p>
          <a:p>
            <a:pPr marL="914400" indent="-452438"/>
            <a:r>
              <a:rPr lang="en-US" sz="2800" dirty="0"/>
              <a:t>The inhabitants are farmers and cattle herders –practicing sustenance farming</a:t>
            </a:r>
          </a:p>
          <a:p>
            <a:pPr marL="914400" indent="-452438"/>
            <a:r>
              <a:rPr lang="en-US" sz="2800" dirty="0"/>
              <a:t>They are mainly Vajrayana Buddhists – where both rituals and prayers are conducted</a:t>
            </a:r>
          </a:p>
          <a:p>
            <a:pPr marL="914400" indent="-452438"/>
            <a:r>
              <a:rPr lang="en-US" sz="2800" dirty="0"/>
              <a:t>The children are the first generation to get modern education</a:t>
            </a:r>
          </a:p>
        </p:txBody>
      </p:sp>
    </p:spTree>
    <p:extLst>
      <p:ext uri="{BB962C8B-B14F-4D97-AF65-F5344CB8AC3E}">
        <p14:creationId xmlns:p14="http://schemas.microsoft.com/office/powerpoint/2010/main" val="438787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367A3-5B4A-4E86-98AF-448E58A44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US" dirty="0"/>
              <a:t>Transcript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4C60C-A143-4FC5-ACAA-6B7D6CCF1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5615" y="1501629"/>
            <a:ext cx="6262632" cy="5167619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(LH opens the lid of the pot, scoops a tiny portion and drops it at the side of the pot. And then extends the first invitation to the man.)</a:t>
            </a:r>
            <a:endParaRPr lang="en-US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LH:	</a:t>
            </a:r>
            <a:r>
              <a:rPr lang="en-GB" i="1" dirty="0" err="1"/>
              <a:t>Azha</a:t>
            </a:r>
            <a:r>
              <a:rPr lang="en-GB" i="1" dirty="0"/>
              <a:t>, </a:t>
            </a:r>
            <a:r>
              <a:rPr lang="en-GB" i="1" dirty="0" err="1"/>
              <a:t>zhay</a:t>
            </a:r>
            <a:r>
              <a:rPr lang="en-GB" i="1" dirty="0"/>
              <a:t>!</a:t>
            </a:r>
            <a:endParaRPr lang="en-US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b="1" dirty="0"/>
              <a:t>Uncle, please have some.</a:t>
            </a:r>
            <a:endParaRPr lang="en-US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M:	</a:t>
            </a:r>
            <a:r>
              <a:rPr lang="en-GB" i="1" dirty="0" err="1"/>
              <a:t>Mizhu</a:t>
            </a:r>
            <a:r>
              <a:rPr lang="en-GB" i="1" dirty="0"/>
              <a:t> </a:t>
            </a:r>
            <a:r>
              <a:rPr lang="en-GB" i="1" dirty="0" err="1"/>
              <a:t>mena</a:t>
            </a:r>
            <a:endParaRPr lang="en-US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b="1" dirty="0"/>
              <a:t>Really, Should I accept? </a:t>
            </a:r>
            <a:endParaRPr lang="en-US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LH:	</a:t>
            </a:r>
            <a:r>
              <a:rPr lang="en-GB" i="1" dirty="0" err="1"/>
              <a:t>Zhey</a:t>
            </a:r>
            <a:r>
              <a:rPr lang="en-GB" i="1" dirty="0"/>
              <a:t>, </a:t>
            </a:r>
            <a:r>
              <a:rPr lang="en-GB" i="1" dirty="0" err="1"/>
              <a:t>azha</a:t>
            </a:r>
            <a:r>
              <a:rPr lang="en-GB" i="1" dirty="0"/>
              <a:t>, </a:t>
            </a:r>
            <a:r>
              <a:rPr lang="en-GB" i="1" dirty="0" err="1"/>
              <a:t>zhey</a:t>
            </a:r>
            <a:r>
              <a:rPr lang="en-GB" i="1" dirty="0"/>
              <a:t>!</a:t>
            </a:r>
            <a:endParaRPr lang="en-US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b="1" dirty="0"/>
              <a:t>Please have, uncle. Please have.</a:t>
            </a:r>
            <a:endParaRPr lang="en-US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L2:	</a:t>
            </a:r>
            <a:r>
              <a:rPr lang="en-GB" i="1" dirty="0" err="1"/>
              <a:t>Nyim</a:t>
            </a:r>
            <a:r>
              <a:rPr lang="en-GB" i="1" dirty="0"/>
              <a:t> </a:t>
            </a:r>
            <a:r>
              <a:rPr lang="en-GB" i="1" dirty="0" err="1"/>
              <a:t>dhin</a:t>
            </a:r>
            <a:r>
              <a:rPr lang="en-GB" i="1" dirty="0"/>
              <a:t> </a:t>
            </a:r>
            <a:r>
              <a:rPr lang="en-GB" i="1" dirty="0" err="1"/>
              <a:t>zueni</a:t>
            </a:r>
            <a:r>
              <a:rPr lang="en-GB" i="1" dirty="0"/>
              <a:t> </a:t>
            </a:r>
            <a:r>
              <a:rPr lang="en-GB" i="1" dirty="0" err="1"/>
              <a:t>bedho</a:t>
            </a:r>
            <a:endParaRPr lang="en-US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b="1" dirty="0"/>
              <a:t>The Sun is almost down.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M:	</a:t>
            </a:r>
            <a:r>
              <a:rPr lang="en-GB" i="1" dirty="0" err="1"/>
              <a:t>Nyim</a:t>
            </a:r>
            <a:r>
              <a:rPr lang="en-GB" i="1" dirty="0"/>
              <a:t> </a:t>
            </a:r>
            <a:r>
              <a:rPr lang="en-GB" i="1" dirty="0" err="1"/>
              <a:t>dhi</a:t>
            </a:r>
            <a:r>
              <a:rPr lang="en-GB" i="1" dirty="0"/>
              <a:t> </a:t>
            </a:r>
            <a:r>
              <a:rPr lang="en-GB" i="1" dirty="0" err="1"/>
              <a:t>lha</a:t>
            </a:r>
            <a:r>
              <a:rPr lang="en-GB" i="1" dirty="0"/>
              <a:t> </a:t>
            </a:r>
            <a:r>
              <a:rPr lang="en-GB" i="1" dirty="0" err="1"/>
              <a:t>ghi</a:t>
            </a:r>
            <a:r>
              <a:rPr lang="en-GB" i="1" dirty="0"/>
              <a:t> </a:t>
            </a:r>
            <a:r>
              <a:rPr lang="en-GB" i="1" dirty="0" err="1"/>
              <a:t>gu</a:t>
            </a:r>
            <a:r>
              <a:rPr lang="en-GB" i="1" dirty="0"/>
              <a:t> lay </a:t>
            </a:r>
            <a:r>
              <a:rPr lang="en-GB" i="1" dirty="0" err="1"/>
              <a:t>ra</a:t>
            </a:r>
            <a:r>
              <a:rPr lang="en-GB" i="1" dirty="0"/>
              <a:t> may.</a:t>
            </a:r>
            <a:r>
              <a:rPr lang="en-GB" dirty="0"/>
              <a:t> </a:t>
            </a:r>
            <a:r>
              <a:rPr lang="en-GB" i="1" dirty="0" err="1"/>
              <a:t>Einru</a:t>
            </a:r>
            <a:r>
              <a:rPr lang="en-GB" i="1" dirty="0"/>
              <a:t> </a:t>
            </a:r>
            <a:r>
              <a:rPr lang="en-GB" i="1" dirty="0" err="1"/>
              <a:t>zhu</a:t>
            </a:r>
            <a:r>
              <a:rPr lang="en-GB" i="1" dirty="0"/>
              <a:t> </a:t>
            </a:r>
            <a:r>
              <a:rPr lang="en-GB" i="1" dirty="0" err="1"/>
              <a:t>chay</a:t>
            </a:r>
            <a:r>
              <a:rPr lang="en-GB" i="1" dirty="0"/>
              <a:t> </a:t>
            </a:r>
            <a:r>
              <a:rPr lang="en-GB" i="1" dirty="0" err="1"/>
              <a:t>gye</a:t>
            </a:r>
            <a:r>
              <a:rPr lang="en-GB" i="1" dirty="0"/>
              <a:t>.</a:t>
            </a:r>
            <a:endParaRPr lang="en-US" i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b="1" dirty="0"/>
              <a:t>The Sun is still over the mountains. But, if you insist.</a:t>
            </a:r>
            <a:endParaRPr lang="en-US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C62990-A1ED-42B9-B1D4-6FF087669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80" y="1597450"/>
            <a:ext cx="4430522" cy="24975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13A2FF-E925-4A9F-A75A-AC8F7F7EF26A}"/>
              </a:ext>
            </a:extLst>
          </p:cNvPr>
          <p:cNvSpPr txBox="1"/>
          <p:nvPr/>
        </p:nvSpPr>
        <p:spPr>
          <a:xfrm>
            <a:off x="2173631" y="4986707"/>
            <a:ext cx="138248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Lady of the house</a:t>
            </a:r>
          </a:p>
          <a:p>
            <a:r>
              <a:rPr lang="en-US" dirty="0"/>
              <a:t>(LH)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117638-D049-4B92-AEAF-D62EB00038A4}"/>
              </a:ext>
            </a:extLst>
          </p:cNvPr>
          <p:cNvSpPr txBox="1"/>
          <p:nvPr/>
        </p:nvSpPr>
        <p:spPr>
          <a:xfrm>
            <a:off x="815245" y="4977532"/>
            <a:ext cx="38483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196D5-75D8-4AFD-BAEE-7C90AF340B7D}"/>
              </a:ext>
            </a:extLst>
          </p:cNvPr>
          <p:cNvSpPr txBox="1"/>
          <p:nvPr/>
        </p:nvSpPr>
        <p:spPr>
          <a:xfrm>
            <a:off x="3864127" y="4986707"/>
            <a:ext cx="6193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(L2)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7B16579-D0CD-4C42-9225-158945686935}"/>
              </a:ext>
            </a:extLst>
          </p:cNvPr>
          <p:cNvCxnSpPr/>
          <p:nvPr/>
        </p:nvCxnSpPr>
        <p:spPr>
          <a:xfrm flipV="1">
            <a:off x="1036385" y="4095049"/>
            <a:ext cx="89766" cy="79644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6950A56-8076-464B-B82E-17634EB28B5F}"/>
              </a:ext>
            </a:extLst>
          </p:cNvPr>
          <p:cNvCxnSpPr/>
          <p:nvPr/>
        </p:nvCxnSpPr>
        <p:spPr>
          <a:xfrm flipH="1" flipV="1">
            <a:off x="3156464" y="3154011"/>
            <a:ext cx="918430" cy="173747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5ADB825-F7FA-4F8B-A34A-FD1E68935611}"/>
              </a:ext>
            </a:extLst>
          </p:cNvPr>
          <p:cNvCxnSpPr/>
          <p:nvPr/>
        </p:nvCxnSpPr>
        <p:spPr>
          <a:xfrm flipH="1" flipV="1">
            <a:off x="2578722" y="3750464"/>
            <a:ext cx="65929" cy="1141025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021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4C60C-A143-4FC5-ACAA-6B7D6CCF1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9783" y="1573057"/>
            <a:ext cx="9001387" cy="5134063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2"/>
            </a:pPr>
            <a:r>
              <a:rPr lang="en-GB" sz="1800" dirty="0"/>
              <a:t>(M takes out a cup from his </a:t>
            </a:r>
            <a:r>
              <a:rPr lang="en-GB" sz="1800" i="1" dirty="0" err="1"/>
              <a:t>gho</a:t>
            </a:r>
            <a:r>
              <a:rPr lang="en-GB" sz="1800" dirty="0"/>
              <a:t> (national dress of Bhutan) and stretches out his arm. LH pours till the brink of the cup. Waits to refill it again. M dips the tip of his ring finger into the drink and flicks it in the air and then takes a sip. Stretches out the cup towards LH for the second serving as customary. LH refills it again)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2"/>
            </a:pPr>
            <a:r>
              <a:rPr lang="en-GB" sz="1800" dirty="0"/>
              <a:t>M:	</a:t>
            </a:r>
            <a:r>
              <a:rPr lang="en-GB" sz="1800" i="1" dirty="0" err="1"/>
              <a:t>Laso</a:t>
            </a:r>
            <a:r>
              <a:rPr lang="en-GB" sz="1800" i="1" dirty="0"/>
              <a:t>, </a:t>
            </a:r>
            <a:r>
              <a:rPr lang="en-GB" sz="1800" i="1" dirty="0" err="1"/>
              <a:t>tubay</a:t>
            </a:r>
            <a:r>
              <a:rPr lang="en-GB" sz="1800" i="1" dirty="0"/>
              <a:t> </a:t>
            </a:r>
            <a:r>
              <a:rPr lang="en-GB" sz="1800" i="1" dirty="0" err="1"/>
              <a:t>tubay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2"/>
            </a:pPr>
            <a:r>
              <a:rPr lang="en-GB" sz="1800" b="1" dirty="0"/>
              <a:t>OK. Enough! Enough!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2"/>
            </a:pPr>
            <a:r>
              <a:rPr lang="en-GB" sz="1800" dirty="0"/>
              <a:t>(M takes a sip again and carefully lands the cup on the ground)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2"/>
            </a:pPr>
            <a:r>
              <a:rPr lang="en-GB" sz="1800" dirty="0"/>
              <a:t>LH:	</a:t>
            </a:r>
            <a:r>
              <a:rPr lang="en-GB" sz="1800" i="1" dirty="0" err="1"/>
              <a:t>Zhey</a:t>
            </a:r>
            <a:r>
              <a:rPr lang="en-GB" sz="1800" i="1" dirty="0"/>
              <a:t> la. </a:t>
            </a:r>
            <a:r>
              <a:rPr lang="en-GB" sz="1800" i="1" dirty="0" err="1"/>
              <a:t>Datoh</a:t>
            </a:r>
            <a:r>
              <a:rPr lang="en-GB" sz="1800" i="1" dirty="0"/>
              <a:t> di no </a:t>
            </a:r>
            <a:r>
              <a:rPr lang="en-GB" sz="1800" i="1" dirty="0" err="1"/>
              <a:t>chowa</a:t>
            </a:r>
            <a:r>
              <a:rPr lang="en-GB" sz="1800" i="1" dirty="0"/>
              <a:t> </a:t>
            </a:r>
            <a:r>
              <a:rPr lang="en-GB" sz="1800" i="1" dirty="0" err="1"/>
              <a:t>dhin</a:t>
            </a:r>
            <a:r>
              <a:rPr lang="en-GB" sz="1800" i="1" dirty="0"/>
              <a:t> jo ma ren. </a:t>
            </a:r>
            <a:r>
              <a:rPr lang="en-GB" sz="1800" i="1" dirty="0" err="1"/>
              <a:t>Golay</a:t>
            </a:r>
            <a:r>
              <a:rPr lang="en-GB" sz="1800" i="1" dirty="0"/>
              <a:t> bay </a:t>
            </a:r>
            <a:r>
              <a:rPr lang="en-GB" sz="1800" i="1" dirty="0" err="1"/>
              <a:t>zhey</a:t>
            </a:r>
            <a:r>
              <a:rPr lang="en-GB" sz="1800" i="1" dirty="0"/>
              <a:t> la.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2"/>
            </a:pPr>
            <a:r>
              <a:rPr lang="en-GB" sz="1800" b="1" dirty="0"/>
              <a:t>Please have. After all, it is still early to regroup back the cattle. So please have it slowly.</a:t>
            </a:r>
            <a:endParaRPr lang="en-US" sz="1800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2"/>
            </a:pPr>
            <a:r>
              <a:rPr lang="en-GB" sz="1800" dirty="0"/>
              <a:t>M:	</a:t>
            </a:r>
            <a:r>
              <a:rPr lang="en-GB" sz="1800" i="1" dirty="0"/>
              <a:t>Dari </a:t>
            </a:r>
            <a:r>
              <a:rPr lang="en-GB" sz="1800" i="1" dirty="0" err="1"/>
              <a:t>chhim</a:t>
            </a:r>
            <a:r>
              <a:rPr lang="en-GB" sz="1800" i="1" dirty="0"/>
              <a:t> </a:t>
            </a:r>
            <a:r>
              <a:rPr lang="en-GB" sz="1800" i="1" dirty="0" err="1"/>
              <a:t>na</a:t>
            </a:r>
            <a:r>
              <a:rPr lang="en-GB" sz="1800" i="1" dirty="0"/>
              <a:t> </a:t>
            </a:r>
            <a:r>
              <a:rPr lang="en-GB" sz="1800" i="1" dirty="0" err="1"/>
              <a:t>gaya</a:t>
            </a:r>
            <a:r>
              <a:rPr lang="en-GB" sz="1800" i="1" dirty="0"/>
              <a:t> mi </a:t>
            </a:r>
            <a:r>
              <a:rPr lang="en-GB" sz="1800" i="1" dirty="0" err="1"/>
              <a:t>sa</a:t>
            </a:r>
            <a:r>
              <a:rPr lang="en-GB" sz="1800" i="1" dirty="0"/>
              <a:t>. </a:t>
            </a:r>
            <a:r>
              <a:rPr lang="en-GB" sz="1800" i="1" dirty="0" err="1"/>
              <a:t>Joba</a:t>
            </a:r>
            <a:r>
              <a:rPr lang="en-GB" sz="1800" i="1" dirty="0"/>
              <a:t> </a:t>
            </a:r>
            <a:r>
              <a:rPr lang="en-GB" sz="1800" i="1" dirty="0" err="1"/>
              <a:t>lok</a:t>
            </a:r>
            <a:r>
              <a:rPr lang="en-GB" sz="1800" i="1" dirty="0"/>
              <a:t> jo go. </a:t>
            </a:r>
            <a:r>
              <a:rPr lang="en-GB" sz="1800" i="1" dirty="0" err="1"/>
              <a:t>Nyim</a:t>
            </a:r>
            <a:r>
              <a:rPr lang="en-GB" sz="1800" i="1" dirty="0"/>
              <a:t> </a:t>
            </a:r>
            <a:r>
              <a:rPr lang="en-GB" sz="1800" i="1" dirty="0" err="1"/>
              <a:t>zeu</a:t>
            </a:r>
            <a:r>
              <a:rPr lang="en-GB" sz="1800" i="1" dirty="0"/>
              <a:t> chi, </a:t>
            </a:r>
            <a:r>
              <a:rPr lang="en-GB" sz="1800" i="1" dirty="0" err="1"/>
              <a:t>choeb</a:t>
            </a:r>
            <a:r>
              <a:rPr lang="en-GB" sz="1800" i="1" dirty="0"/>
              <a:t> ting </a:t>
            </a:r>
            <a:r>
              <a:rPr lang="en-GB" sz="1800" i="1" dirty="0" err="1"/>
              <a:t>su</a:t>
            </a:r>
            <a:r>
              <a:rPr lang="en-GB" sz="1800" i="1" dirty="0"/>
              <a:t> </a:t>
            </a:r>
            <a:r>
              <a:rPr lang="en-GB" sz="1800" i="1" dirty="0" err="1"/>
              <a:t>sha</a:t>
            </a:r>
            <a:r>
              <a:rPr lang="en-GB" sz="1800" i="1" dirty="0"/>
              <a:t> bay, no </a:t>
            </a:r>
            <a:r>
              <a:rPr lang="en-GB" sz="1800" i="1" dirty="0" err="1"/>
              <a:t>chowa</a:t>
            </a:r>
            <a:r>
              <a:rPr lang="en-GB" sz="1800" i="1" dirty="0"/>
              <a:t> jo </a:t>
            </a:r>
            <a:r>
              <a:rPr lang="en-GB" sz="1800" i="1" dirty="0" err="1"/>
              <a:t>goh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2"/>
            </a:pPr>
            <a:r>
              <a:rPr lang="en-GB" sz="1800" b="1" dirty="0"/>
              <a:t>Today there is no one at home. So, I must return there. As soon as the Sun is down, I must remove the sacred water [from the altar] and then go and collect the cattle.</a:t>
            </a:r>
            <a:endParaRPr lang="en-US" sz="18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441530-06E4-476D-9847-E955A9E50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US" dirty="0"/>
              <a:t>Transcript</a:t>
            </a:r>
          </a:p>
        </p:txBody>
      </p:sp>
    </p:spTree>
    <p:extLst>
      <p:ext uri="{BB962C8B-B14F-4D97-AF65-F5344CB8AC3E}">
        <p14:creationId xmlns:p14="http://schemas.microsoft.com/office/powerpoint/2010/main" val="165675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4C60C-A143-4FC5-ACAA-6B7D6CCF1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7" y="1567975"/>
            <a:ext cx="9293352" cy="5184397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dirty="0"/>
              <a:t>(LH then turns to the lady on her left and stretches a ladle full of </a:t>
            </a:r>
            <a:r>
              <a:rPr lang="en-GB" sz="1800" i="1" dirty="0" err="1"/>
              <a:t>ara</a:t>
            </a:r>
            <a:r>
              <a:rPr lang="en-GB" sz="1800" dirty="0"/>
              <a:t>. LH doesn’t say anything to her and simply waits. L2 hesitates to accept. She giggles)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dirty="0"/>
              <a:t>LH:	</a:t>
            </a:r>
            <a:r>
              <a:rPr lang="en-GB" sz="1800" i="1" dirty="0" err="1"/>
              <a:t>Ya</a:t>
            </a:r>
            <a:r>
              <a:rPr lang="en-GB" sz="1800" i="1" dirty="0"/>
              <a:t>! </a:t>
            </a:r>
            <a:r>
              <a:rPr lang="en-GB" sz="1800" i="1" dirty="0" err="1"/>
              <a:t>Joba</a:t>
            </a:r>
            <a:r>
              <a:rPr lang="en-GB" sz="1800" i="1" dirty="0"/>
              <a:t>! </a:t>
            </a:r>
            <a:r>
              <a:rPr lang="en-GB" sz="1800" i="1" dirty="0" err="1"/>
              <a:t>Joba</a:t>
            </a:r>
            <a:r>
              <a:rPr lang="en-GB" sz="1800" i="1" dirty="0"/>
              <a:t>! </a:t>
            </a:r>
            <a:r>
              <a:rPr lang="en-GB" sz="1800" i="1" dirty="0" err="1"/>
              <a:t>Thungo</a:t>
            </a:r>
            <a:r>
              <a:rPr lang="en-GB" sz="1800" i="1" dirty="0"/>
              <a:t> </a:t>
            </a:r>
            <a:r>
              <a:rPr lang="en-GB" sz="1800" i="1" dirty="0" err="1"/>
              <a:t>bahlu</a:t>
            </a:r>
            <a:r>
              <a:rPr lang="en-GB" sz="1800" i="1" dirty="0"/>
              <a:t>, </a:t>
            </a:r>
            <a:r>
              <a:rPr lang="en-GB" sz="1800" i="1" dirty="0" err="1"/>
              <a:t>ngyen</a:t>
            </a:r>
            <a:r>
              <a:rPr lang="en-GB" sz="1800" i="1" dirty="0"/>
              <a:t> </a:t>
            </a:r>
            <a:r>
              <a:rPr lang="en-GB" sz="1800" i="1" dirty="0" err="1"/>
              <a:t>khu</a:t>
            </a:r>
            <a:r>
              <a:rPr lang="en-GB" sz="1800" i="1" dirty="0"/>
              <a:t> </a:t>
            </a:r>
            <a:r>
              <a:rPr lang="en-GB" sz="1800" i="1" dirty="0" err="1"/>
              <a:t>tsugo</a:t>
            </a:r>
            <a:r>
              <a:rPr lang="en-GB" sz="1800" i="1" dirty="0"/>
              <a:t> </a:t>
            </a:r>
            <a:r>
              <a:rPr lang="en-GB" sz="1800" i="1" dirty="0" err="1"/>
              <a:t>bahlu</a:t>
            </a:r>
            <a:r>
              <a:rPr lang="en-GB" sz="1800" i="1" dirty="0"/>
              <a:t>. </a:t>
            </a:r>
            <a:r>
              <a:rPr lang="en-GB" sz="1800" i="1" dirty="0" err="1"/>
              <a:t>Dattara</a:t>
            </a:r>
            <a:r>
              <a:rPr lang="en-GB" sz="1800" i="1" dirty="0"/>
              <a:t> </a:t>
            </a:r>
            <a:r>
              <a:rPr lang="en-GB" sz="1800" i="1" dirty="0" err="1"/>
              <a:t>gutoh</a:t>
            </a:r>
            <a:r>
              <a:rPr lang="en-GB" sz="1800" i="1" dirty="0"/>
              <a:t> kha </a:t>
            </a:r>
            <a:r>
              <a:rPr lang="en-GB" sz="1800" i="1" dirty="0" err="1"/>
              <a:t>lu</a:t>
            </a:r>
            <a:r>
              <a:rPr lang="en-GB" sz="1800" i="1" dirty="0"/>
              <a:t> </a:t>
            </a:r>
            <a:r>
              <a:rPr lang="en-GB" sz="1800" i="1" dirty="0" err="1"/>
              <a:t>dawu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b="1" dirty="0"/>
              <a:t>Here! Quick! Quick! You have to drink and also put on a public drama. Else I’ll pour on your head</a:t>
            </a:r>
            <a:endParaRPr lang="en-US" sz="1800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dirty="0"/>
              <a:t>(LH threatens with a smile. Everyone laugh. L2 is served. And one after another all the guests are served. Others present receive without any act of refusal.)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dirty="0"/>
              <a:t>M:	</a:t>
            </a:r>
            <a:r>
              <a:rPr lang="en-GB" sz="1800" i="1" dirty="0" err="1"/>
              <a:t>Aue</a:t>
            </a:r>
            <a:r>
              <a:rPr lang="en-GB" sz="1800" i="1" dirty="0"/>
              <a:t>, </a:t>
            </a:r>
            <a:r>
              <a:rPr lang="en-GB" sz="1800" i="1" dirty="0" err="1"/>
              <a:t>chhe</a:t>
            </a:r>
            <a:r>
              <a:rPr lang="en-GB" sz="1800" i="1" dirty="0"/>
              <a:t> </a:t>
            </a:r>
            <a:r>
              <a:rPr lang="en-GB" sz="1800" i="1" dirty="0" err="1"/>
              <a:t>ra</a:t>
            </a:r>
            <a:r>
              <a:rPr lang="en-GB" sz="1800" i="1" dirty="0"/>
              <a:t> yang </a:t>
            </a:r>
            <a:r>
              <a:rPr lang="en-GB" sz="1800" i="1" dirty="0" err="1"/>
              <a:t>mezhey</a:t>
            </a:r>
            <a:r>
              <a:rPr lang="en-GB" sz="1800" i="1" dirty="0"/>
              <a:t> </a:t>
            </a:r>
            <a:r>
              <a:rPr lang="en-GB" sz="1800" i="1" dirty="0" err="1"/>
              <a:t>bu</a:t>
            </a:r>
            <a:r>
              <a:rPr lang="en-GB" sz="1800" i="1" dirty="0"/>
              <a:t>?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b="1" dirty="0"/>
              <a:t>Won’t you drink with us, </a:t>
            </a:r>
            <a:r>
              <a:rPr lang="en-GB" sz="1800" b="1" i="1" dirty="0" err="1"/>
              <a:t>Aue</a:t>
            </a:r>
            <a:r>
              <a:rPr lang="en-GB" sz="1800" b="1" dirty="0"/>
              <a:t>?</a:t>
            </a:r>
            <a:endParaRPr lang="en-US" sz="1800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dirty="0"/>
              <a:t>LH:	</a:t>
            </a:r>
            <a:r>
              <a:rPr lang="en-GB" sz="1800" i="1" dirty="0"/>
              <a:t>Chang </a:t>
            </a:r>
            <a:r>
              <a:rPr lang="en-GB" sz="1800" i="1" dirty="0" err="1"/>
              <a:t>chek</a:t>
            </a:r>
            <a:r>
              <a:rPr lang="en-GB" sz="1800" i="1" dirty="0"/>
              <a:t> </a:t>
            </a:r>
            <a:r>
              <a:rPr lang="en-GB" sz="1800" i="1" dirty="0" err="1"/>
              <a:t>dhi</a:t>
            </a:r>
            <a:r>
              <a:rPr lang="en-GB" sz="1800" i="1" dirty="0"/>
              <a:t> </a:t>
            </a:r>
            <a:r>
              <a:rPr lang="en-GB" sz="1800" i="1" dirty="0" err="1"/>
              <a:t>lho</a:t>
            </a:r>
            <a:r>
              <a:rPr lang="en-GB" sz="1800" i="1" dirty="0"/>
              <a:t> sum </a:t>
            </a:r>
            <a:r>
              <a:rPr lang="en-GB" sz="1800" i="1" dirty="0" err="1"/>
              <a:t>ya</a:t>
            </a:r>
            <a:r>
              <a:rPr lang="en-GB" sz="1800" i="1" dirty="0"/>
              <a:t> </a:t>
            </a:r>
            <a:r>
              <a:rPr lang="en-GB" sz="1800" i="1" dirty="0" err="1"/>
              <a:t>si</a:t>
            </a:r>
            <a:r>
              <a:rPr lang="en-GB" sz="1800" i="1" dirty="0"/>
              <a:t>. </a:t>
            </a:r>
            <a:r>
              <a:rPr lang="en-GB" sz="1800" i="1" dirty="0" err="1"/>
              <a:t>Drim</a:t>
            </a:r>
            <a:r>
              <a:rPr lang="en-GB" sz="1800" i="1" dirty="0"/>
              <a:t> rang mi </a:t>
            </a:r>
            <a:r>
              <a:rPr lang="en-GB" sz="1800" i="1" dirty="0" err="1"/>
              <a:t>ga</a:t>
            </a:r>
            <a:r>
              <a:rPr lang="en-GB" sz="1800" i="1" dirty="0"/>
              <a:t> yay.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b="1" dirty="0"/>
              <a:t>It’s been three years since I quit. No I don’t even like the smell.</a:t>
            </a:r>
            <a:endParaRPr lang="en-US" sz="1800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dirty="0"/>
              <a:t>M:	</a:t>
            </a:r>
            <a:r>
              <a:rPr lang="en-GB" sz="1800" i="1" dirty="0" err="1"/>
              <a:t>Tendrel</a:t>
            </a:r>
            <a:r>
              <a:rPr lang="en-GB" sz="1800" i="1" dirty="0"/>
              <a:t> </a:t>
            </a:r>
            <a:r>
              <a:rPr lang="en-GB" sz="1800" i="1" dirty="0" err="1"/>
              <a:t>ghi</a:t>
            </a:r>
            <a:r>
              <a:rPr lang="en-GB" sz="1800" i="1" dirty="0"/>
              <a:t> </a:t>
            </a:r>
            <a:r>
              <a:rPr lang="en-GB" sz="1800" i="1" dirty="0" err="1"/>
              <a:t>tholay</a:t>
            </a:r>
            <a:r>
              <a:rPr lang="en-GB" sz="1800" i="1" dirty="0"/>
              <a:t> bay, </a:t>
            </a:r>
            <a:r>
              <a:rPr lang="en-GB" sz="1800" i="1" dirty="0" err="1"/>
              <a:t>atsi</a:t>
            </a:r>
            <a:r>
              <a:rPr lang="en-GB" sz="1800" i="1" dirty="0"/>
              <a:t> </a:t>
            </a:r>
            <a:r>
              <a:rPr lang="en-GB" sz="1800" i="1" dirty="0" err="1"/>
              <a:t>tsi</a:t>
            </a:r>
            <a:r>
              <a:rPr lang="en-GB" sz="1800" i="1" dirty="0"/>
              <a:t> </a:t>
            </a:r>
            <a:r>
              <a:rPr lang="en-GB" sz="1800" i="1" dirty="0" err="1"/>
              <a:t>zhey</a:t>
            </a:r>
            <a:r>
              <a:rPr lang="en-GB" sz="1800" i="1" dirty="0"/>
              <a:t> </a:t>
            </a:r>
            <a:r>
              <a:rPr lang="en-GB" sz="1800" i="1" dirty="0" err="1"/>
              <a:t>ni</a:t>
            </a:r>
            <a:r>
              <a:rPr lang="en-GB" sz="1800" i="1" dirty="0"/>
              <a:t> </a:t>
            </a:r>
            <a:r>
              <a:rPr lang="en-GB" sz="1800" i="1" dirty="0" err="1"/>
              <a:t>mey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b="1" dirty="0"/>
              <a:t>Please have a little - as a </a:t>
            </a:r>
            <a:r>
              <a:rPr lang="en-GB" sz="1800" b="1" i="1" dirty="0" err="1"/>
              <a:t>tendray</a:t>
            </a:r>
            <a:endParaRPr lang="en-US" sz="1800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dirty="0"/>
              <a:t>(LH takes a drop on her palm and licks it.)</a:t>
            </a: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21"/>
            </a:pPr>
            <a:r>
              <a:rPr lang="en-GB" sz="1800" b="1" dirty="0"/>
              <a:t>The session continues for over two hours</a:t>
            </a:r>
            <a:endParaRPr lang="en-US" sz="18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8C0E1A-D120-4460-ACDE-6A3FDF067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US" dirty="0"/>
              <a:t>Transcript</a:t>
            </a:r>
          </a:p>
        </p:txBody>
      </p:sp>
    </p:spTree>
    <p:extLst>
      <p:ext uri="{BB962C8B-B14F-4D97-AF65-F5344CB8AC3E}">
        <p14:creationId xmlns:p14="http://schemas.microsoft.com/office/powerpoint/2010/main" val="319599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367A3-5B4A-4E86-98AF-448E58A44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US" dirty="0"/>
              <a:t>Descriptive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4C60C-A143-4FC5-ACAA-6B7D6CCF1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0" y="1566281"/>
            <a:ext cx="9705847" cy="4319614"/>
          </a:xfrm>
        </p:spPr>
        <p:txBody>
          <a:bodyPr>
            <a:normAutofit/>
          </a:bodyPr>
          <a:lstStyle/>
          <a:p>
            <a:pPr marL="914400" indent="-452438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Placing a drop at the side of the pot </a:t>
            </a:r>
            <a:endParaRPr lang="en-US" sz="2800" dirty="0"/>
          </a:p>
          <a:p>
            <a:pPr marL="914400" indent="-452438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Using kinship address (e.g. </a:t>
            </a:r>
            <a:r>
              <a:rPr lang="en-GB" sz="2800" i="1" dirty="0" err="1"/>
              <a:t>Azha</a:t>
            </a:r>
            <a:r>
              <a:rPr lang="en-GB" sz="2800" i="1" dirty="0"/>
              <a:t> – </a:t>
            </a:r>
            <a:r>
              <a:rPr lang="en-GB" sz="2800" dirty="0"/>
              <a:t>uncle)</a:t>
            </a:r>
            <a:r>
              <a:rPr lang="en-GB" sz="2800" i="1" dirty="0"/>
              <a:t>  </a:t>
            </a:r>
          </a:p>
          <a:p>
            <a:pPr marL="914400" indent="-452438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The ‘refusal’ – avoid poison-givers</a:t>
            </a:r>
          </a:p>
          <a:p>
            <a:pPr marL="914400" indent="-468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Getting served – the order and the sequence</a:t>
            </a:r>
          </a:p>
          <a:p>
            <a:pPr marL="914400" indent="-468313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Sun is almost down. Regroup the cows</a:t>
            </a:r>
          </a:p>
          <a:p>
            <a:pPr marL="914400" indent="-468313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Sun is down. Remove the sacred water</a:t>
            </a:r>
          </a:p>
          <a:p>
            <a:pPr marL="914400" indent="-468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Drink slowly</a:t>
            </a:r>
          </a:p>
          <a:p>
            <a:pPr marL="914400" indent="-468313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Drink a drop - as a </a:t>
            </a:r>
            <a:r>
              <a:rPr lang="en-GB" sz="2800" i="1" dirty="0" err="1"/>
              <a:t>tendray</a:t>
            </a:r>
            <a:endParaRPr lang="en-US" sz="2800" dirty="0"/>
          </a:p>
          <a:p>
            <a:pPr marL="914400" indent="-452438">
              <a:lnSpc>
                <a:spcPct val="120000"/>
              </a:lnSpc>
              <a:spcBef>
                <a:spcPts val="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1858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8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Cultural phrasings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399" y="1593569"/>
            <a:ext cx="8578273" cy="4489254"/>
          </a:xfrm>
        </p:spPr>
        <p:txBody>
          <a:bodyPr>
            <a:normAutofit/>
          </a:bodyPr>
          <a:lstStyle/>
          <a:p>
            <a:pPr marL="1234240" lvl="5" indent="-452438"/>
            <a:r>
              <a:rPr lang="en-US" sz="2800" dirty="0"/>
              <a:t>“</a:t>
            </a:r>
            <a:r>
              <a:rPr lang="en-US" sz="2800" i="1" dirty="0" err="1"/>
              <a:t>golay</a:t>
            </a:r>
            <a:r>
              <a:rPr lang="en-US" sz="2800" i="1" dirty="0"/>
              <a:t> bay </a:t>
            </a:r>
            <a:r>
              <a:rPr lang="en-US" sz="2800" i="1" dirty="0" err="1"/>
              <a:t>zhey</a:t>
            </a:r>
            <a:r>
              <a:rPr lang="en-US" sz="2800" dirty="0"/>
              <a:t>” (please have it slowly) – points to mindfulness. Being present</a:t>
            </a:r>
          </a:p>
          <a:p>
            <a:pPr marL="1234240" lvl="5" indent="-452438"/>
            <a:r>
              <a:rPr lang="en-US" sz="2800" i="1" dirty="0" err="1"/>
              <a:t>rten</a:t>
            </a:r>
            <a:r>
              <a:rPr lang="en-US" sz="2800" i="1" dirty="0"/>
              <a:t> ‘</a:t>
            </a:r>
            <a:r>
              <a:rPr lang="en-US" sz="2800" i="1" dirty="0" err="1"/>
              <a:t>drel</a:t>
            </a:r>
            <a:r>
              <a:rPr lang="en-US" sz="2800" dirty="0"/>
              <a:t> - Interdependence</a:t>
            </a:r>
            <a:endParaRPr lang="en-US" sz="2800" i="1" dirty="0"/>
          </a:p>
          <a:p>
            <a:pPr marL="1234240" lvl="5" indent="-452438"/>
            <a:r>
              <a:rPr lang="en-US" sz="2800" i="1" dirty="0"/>
              <a:t>Goma (or Lama) </a:t>
            </a:r>
            <a:r>
              <a:rPr lang="en-US" sz="2800" i="1" dirty="0" err="1"/>
              <a:t>ghi</a:t>
            </a:r>
            <a:r>
              <a:rPr lang="en-US" sz="2800" i="1" dirty="0"/>
              <a:t> </a:t>
            </a:r>
            <a:r>
              <a:rPr lang="en-US" sz="2800" i="1" dirty="0" err="1"/>
              <a:t>kadrin</a:t>
            </a:r>
            <a:r>
              <a:rPr lang="en-US" sz="2800" i="1" dirty="0"/>
              <a:t> lay </a:t>
            </a:r>
            <a:r>
              <a:rPr lang="en-US" sz="2800" i="1" dirty="0" err="1"/>
              <a:t>zhudho</a:t>
            </a:r>
            <a:r>
              <a:rPr lang="en-US" sz="2800" i="1" dirty="0"/>
              <a:t> may la</a:t>
            </a:r>
            <a:r>
              <a:rPr lang="en-US" sz="2800" dirty="0"/>
              <a:t> (thanks to our elders/superiors/lama, we are having good time – Gratitude. Contentment. </a:t>
            </a:r>
          </a:p>
          <a:p>
            <a:pPr lvl="4"/>
            <a:endParaRPr lang="en-US" sz="2000" dirty="0"/>
          </a:p>
          <a:p>
            <a:pPr lvl="3"/>
            <a:endParaRPr lang="en-US" sz="2000" dirty="0"/>
          </a:p>
          <a:p>
            <a:pPr lvl="3"/>
            <a:endParaRPr lang="en-US" sz="26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2112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367A3-5B4A-4E86-98AF-448E58A44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US" dirty="0"/>
              <a:t>Interpretative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4C60C-A143-4FC5-ACAA-6B7D6CCF1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5615" y="1501629"/>
            <a:ext cx="6262632" cy="516761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Meaning of </a:t>
            </a:r>
            <a:r>
              <a:rPr lang="en-US" sz="2800" i="1" dirty="0"/>
              <a:t>being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Be in harmony with the nature, the community and even the spirits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Social identity more than self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You are a ‘dot’ that completes the circle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Meaning of </a:t>
            </a:r>
            <a:r>
              <a:rPr lang="en-US" sz="2800" i="1" dirty="0"/>
              <a:t>relating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Existing relationships are reaffirmed and new relationships are formed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You are related to everyone - including the space and the nature</a:t>
            </a:r>
          </a:p>
        </p:txBody>
      </p:sp>
      <p:pic>
        <p:nvPicPr>
          <p:cNvPr id="11" name="Picture 10" descr="drinking.jpg">
            <a:extLst>
              <a:ext uri="{FF2B5EF4-FFF2-40B4-BE49-F238E27FC236}">
                <a16:creationId xmlns:a16="http://schemas.microsoft.com/office/drawing/2014/main" id="{81CCD812-03A9-4387-849D-D13B338CD76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1" y="1609343"/>
            <a:ext cx="4208015" cy="278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62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367A3-5B4A-4E86-98AF-448E58A44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US" dirty="0"/>
              <a:t>Interpretative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4C60C-A143-4FC5-ACAA-6B7D6CCF1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0" y="1566281"/>
            <a:ext cx="9374909" cy="5167619"/>
          </a:xfrm>
        </p:spPr>
        <p:txBody>
          <a:bodyPr>
            <a:normAutofit/>
          </a:bodyPr>
          <a:lstStyle/>
          <a:p>
            <a:pPr marL="914400" indent="-468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Meaning of </a:t>
            </a:r>
            <a:r>
              <a:rPr lang="en-US" sz="2800" i="1" dirty="0"/>
              <a:t>acting</a:t>
            </a:r>
          </a:p>
          <a:p>
            <a:pPr marL="1188720" lvl="2" indent="-468313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Correct performance of the cultural sequence procures membership (e.g. how to toast, how to accept, how to take the drink, how to end, and what to say)</a:t>
            </a:r>
          </a:p>
          <a:p>
            <a:pPr marL="914400" indent="-468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Meaning of </a:t>
            </a:r>
            <a:r>
              <a:rPr lang="en-US" sz="2800" i="1" dirty="0"/>
              <a:t>feeling</a:t>
            </a:r>
          </a:p>
          <a:p>
            <a:pPr marL="1188720" lvl="2" indent="-468313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Expressing gratitude</a:t>
            </a:r>
          </a:p>
          <a:p>
            <a:pPr marL="1188720" lvl="2" indent="-468313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Age, hierarchy and wisdoms are respected</a:t>
            </a:r>
          </a:p>
          <a:p>
            <a:pPr marL="1188720" lvl="2" indent="-468313">
              <a:lnSpc>
                <a:spcPct val="100000"/>
              </a:lnSpc>
              <a:spcBef>
                <a:spcPts val="0"/>
              </a:spcBef>
            </a:pPr>
            <a:r>
              <a:rPr lang="en-US" sz="2400" dirty="0" err="1"/>
              <a:t>Recognise</a:t>
            </a:r>
            <a:r>
              <a:rPr lang="en-US" sz="2400" dirty="0"/>
              <a:t> interdependence</a:t>
            </a:r>
            <a:endParaRPr lang="en-GB" sz="2400" dirty="0"/>
          </a:p>
          <a:p>
            <a:pPr marL="914400" indent="-468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Meaning of </a:t>
            </a:r>
            <a:r>
              <a:rPr lang="en-US" sz="2800" i="1" dirty="0"/>
              <a:t>dwelling</a:t>
            </a:r>
          </a:p>
          <a:p>
            <a:pPr marL="1188720" lvl="2" indent="-468313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Acknowledge the place deity</a:t>
            </a:r>
          </a:p>
          <a:p>
            <a:pPr marL="1188720" lvl="2" indent="-468313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Nature-time community</a:t>
            </a:r>
          </a:p>
        </p:txBody>
      </p:sp>
    </p:spTree>
    <p:extLst>
      <p:ext uri="{BB962C8B-B14F-4D97-AF65-F5344CB8AC3E}">
        <p14:creationId xmlns:p14="http://schemas.microsoft.com/office/powerpoint/2010/main" val="3081637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7"/>
            <a:ext cx="10058400" cy="1609344"/>
          </a:xfrm>
        </p:spPr>
        <p:txBody>
          <a:bodyPr/>
          <a:lstStyle/>
          <a:p>
            <a:r>
              <a:rPr lang="en-US" dirty="0"/>
              <a:t>Cultural NORMS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3164" y="1820466"/>
            <a:ext cx="9347200" cy="4489254"/>
          </a:xfrm>
        </p:spPr>
        <p:txBody>
          <a:bodyPr>
            <a:normAutofit/>
          </a:bodyPr>
          <a:lstStyle/>
          <a:p>
            <a:pPr marL="788670" lvl="1" indent="-514350">
              <a:buFont typeface="+mj-lt"/>
              <a:buAutoNum type="arabicPeriod"/>
            </a:pPr>
            <a:r>
              <a:rPr lang="en-US" sz="2800" dirty="0"/>
              <a:t>Acknowledge:</a:t>
            </a:r>
          </a:p>
          <a:p>
            <a:pPr marL="1144588" lvl="2" indent="-406400"/>
            <a:r>
              <a:rPr lang="en-US" sz="2600" dirty="0"/>
              <a:t>The deities and wandering spirits</a:t>
            </a:r>
          </a:p>
          <a:p>
            <a:pPr marL="1144588" lvl="2" indent="-406400"/>
            <a:r>
              <a:rPr lang="en-US" sz="2600" dirty="0"/>
              <a:t>Age and hierarchy</a:t>
            </a:r>
          </a:p>
          <a:p>
            <a:pPr marL="1144588" lvl="2" indent="-406400"/>
            <a:r>
              <a:rPr lang="en-US" sz="2600" dirty="0"/>
              <a:t>Altruism</a:t>
            </a:r>
          </a:p>
          <a:p>
            <a:pPr marL="1144588" lvl="2" indent="-406400"/>
            <a:r>
              <a:rPr lang="en-US" sz="2600" dirty="0"/>
              <a:t>Gratitude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800" dirty="0"/>
              <a:t>Pride and personhood</a:t>
            </a:r>
          </a:p>
          <a:p>
            <a:pPr marL="1144588" lvl="3" indent="-406400"/>
            <a:r>
              <a:rPr lang="en-US" sz="2600" dirty="0"/>
              <a:t>Act of refusal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800" dirty="0"/>
              <a:t>Concept of time is event/nature time</a:t>
            </a:r>
          </a:p>
          <a:p>
            <a:pPr marL="1144588" lvl="2" indent="-412750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29575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657"/>
            <a:ext cx="10058400" cy="1609344"/>
          </a:xfrm>
        </p:spPr>
        <p:txBody>
          <a:bodyPr/>
          <a:lstStyle/>
          <a:p>
            <a:r>
              <a:rPr lang="en-US" dirty="0"/>
              <a:t>Cultural premises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3164" y="1820466"/>
            <a:ext cx="9347200" cy="4489254"/>
          </a:xfrm>
        </p:spPr>
        <p:txBody>
          <a:bodyPr>
            <a:normAutofit lnSpcReduction="10000"/>
          </a:bodyPr>
          <a:lstStyle/>
          <a:p>
            <a:pPr marL="788670" lvl="1" indent="-514350">
              <a:buFont typeface="+mj-lt"/>
              <a:buAutoNum type="arabicPeriod"/>
            </a:pPr>
            <a:r>
              <a:rPr lang="en-US" sz="2800" b="1" dirty="0"/>
              <a:t>Community before self</a:t>
            </a:r>
          </a:p>
          <a:p>
            <a:pPr marL="1144588" lvl="2" indent="-406400"/>
            <a:r>
              <a:rPr lang="en-US" sz="2600" dirty="0"/>
              <a:t>Your role in the community defines your identity</a:t>
            </a:r>
          </a:p>
          <a:p>
            <a:pPr marL="1144588" lvl="2" indent="-406400"/>
            <a:r>
              <a:rPr lang="en-US" sz="2600" dirty="0"/>
              <a:t>You are part of the circle. You are a line or a dot 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800" b="1" dirty="0"/>
              <a:t>The sacred time</a:t>
            </a:r>
          </a:p>
          <a:p>
            <a:pPr marL="1144588" lvl="3" indent="-406400"/>
            <a:r>
              <a:rPr lang="en-US" sz="2600" dirty="0"/>
              <a:t>Besides the nature-time, people of </a:t>
            </a:r>
            <a:r>
              <a:rPr lang="en-US" sz="2600" dirty="0" err="1"/>
              <a:t>Lamga</a:t>
            </a:r>
            <a:r>
              <a:rPr lang="en-US" sz="2600" dirty="0"/>
              <a:t> are bound by the sacred time – the spiritual routines that dictate the day and the life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800" b="1" dirty="0"/>
              <a:t>The ‘sacred object’</a:t>
            </a:r>
          </a:p>
          <a:p>
            <a:pPr marL="1144588" lvl="2" indent="-412750"/>
            <a:r>
              <a:rPr lang="en-US" sz="2600" dirty="0"/>
              <a:t>Being together is the celebration of interdependence</a:t>
            </a:r>
          </a:p>
          <a:p>
            <a:pPr marL="1144588" lvl="2" indent="-412750"/>
            <a:r>
              <a:rPr lang="en-US" sz="2600" dirty="0"/>
              <a:t>The social order</a:t>
            </a:r>
          </a:p>
        </p:txBody>
      </p:sp>
    </p:spTree>
    <p:extLst>
      <p:ext uri="{BB962C8B-B14F-4D97-AF65-F5344CB8AC3E}">
        <p14:creationId xmlns:p14="http://schemas.microsoft.com/office/powerpoint/2010/main" val="2924573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-5231"/>
            <a:ext cx="10058400" cy="1609344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4709" y="1567169"/>
            <a:ext cx="9317182" cy="4489254"/>
          </a:xfrm>
        </p:spPr>
        <p:txBody>
          <a:bodyPr>
            <a:noAutofit/>
          </a:bodyPr>
          <a:lstStyle/>
          <a:p>
            <a:pPr lvl="1"/>
            <a:r>
              <a:rPr lang="en-US" sz="2400" dirty="0"/>
              <a:t>Social drinking in Bhutan analyzed as a communication ritual through </a:t>
            </a:r>
            <a:r>
              <a:rPr lang="en-US" sz="2400" dirty="0" err="1"/>
              <a:t>CuDA</a:t>
            </a:r>
            <a:r>
              <a:rPr lang="en-US" sz="2400" dirty="0"/>
              <a:t> within the cultural view of communication</a:t>
            </a:r>
          </a:p>
          <a:p>
            <a:pPr lvl="1"/>
            <a:r>
              <a:rPr lang="en-US" sz="2400" dirty="0"/>
              <a:t>Drinking is cultural-sequenced, with its own code, symbols and meanings, where prior knowledge is essential, and which reveals membership, personhood, gratitude, interdependence and community.</a:t>
            </a:r>
          </a:p>
          <a:p>
            <a:pPr lvl="1"/>
            <a:r>
              <a:rPr lang="en-US" sz="2400" dirty="0"/>
              <a:t>Three cultural premises: community before self, the sacred time, and the ‘sacred object’ of social order and interdependence</a:t>
            </a:r>
          </a:p>
          <a:p>
            <a:pPr lvl="1"/>
            <a:r>
              <a:rPr lang="en-US" sz="2400" dirty="0"/>
              <a:t>As Bhutan gets more urbanized, westernized and </a:t>
            </a:r>
            <a:r>
              <a:rPr lang="en-US" sz="2400" dirty="0" err="1"/>
              <a:t>gadgeted</a:t>
            </a:r>
            <a:r>
              <a:rPr lang="en-US" sz="2400" dirty="0"/>
              <a:t>, what will be the communication ritual that will replace these practices to pass on these systems of beliefs and value?</a:t>
            </a:r>
          </a:p>
          <a:p>
            <a:pPr lvl="1"/>
            <a:r>
              <a:rPr lang="en-US" sz="2400" dirty="0"/>
              <a:t>As the worldview gravitates towards the socio-scientific from shamanistic-Buddhist, what will be the “sense of places”? </a:t>
            </a:r>
          </a:p>
        </p:txBody>
      </p:sp>
    </p:spTree>
    <p:extLst>
      <p:ext uri="{BB962C8B-B14F-4D97-AF65-F5344CB8AC3E}">
        <p14:creationId xmlns:p14="http://schemas.microsoft.com/office/powerpoint/2010/main" val="1792877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2670" y="1432223"/>
            <a:ext cx="8014367" cy="3035808"/>
          </a:xfrm>
        </p:spPr>
        <p:txBody>
          <a:bodyPr>
            <a:normAutofit/>
          </a:bodyPr>
          <a:lstStyle/>
          <a:p>
            <a:r>
              <a:rPr lang="en-US" sz="3600" dirty="0" err="1"/>
              <a:t>Tashi</a:t>
            </a:r>
            <a:r>
              <a:rPr lang="en-US" sz="3600" dirty="0"/>
              <a:t> </a:t>
            </a:r>
            <a:r>
              <a:rPr lang="en-US" sz="3600" dirty="0" err="1"/>
              <a:t>delek</a:t>
            </a:r>
            <a:endParaRPr lang="en-US" sz="36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12670" y="4491384"/>
            <a:ext cx="6630162" cy="106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Dorji Wangchuk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500" i="1" dirty="0">
                <a:latin typeface="Arial" charset="0"/>
                <a:ea typeface="Arial" charset="0"/>
                <a:cs typeface="Arial" charset="0"/>
              </a:rPr>
              <a:t>University of Macau</a:t>
            </a:r>
          </a:p>
        </p:txBody>
      </p:sp>
    </p:spTree>
    <p:extLst>
      <p:ext uri="{BB962C8B-B14F-4D97-AF65-F5344CB8AC3E}">
        <p14:creationId xmlns:p14="http://schemas.microsoft.com/office/powerpoint/2010/main" val="4095376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-5232"/>
            <a:ext cx="10058400" cy="1609344"/>
          </a:xfrm>
        </p:spPr>
        <p:txBody>
          <a:bodyPr/>
          <a:lstStyle/>
          <a:p>
            <a:r>
              <a:rPr lang="en-US" dirty="0"/>
              <a:t>Example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7074" y="1409130"/>
            <a:ext cx="5874517" cy="5220036"/>
          </a:xfrm>
        </p:spPr>
        <p:txBody>
          <a:bodyPr>
            <a:normAutofit/>
          </a:bodyPr>
          <a:lstStyle/>
          <a:p>
            <a:pPr marL="495300" lvl="1" indent="-400050">
              <a:buFont typeface="+mj-lt"/>
              <a:buAutoNum type="arabicPeriod"/>
              <a:tabLst>
                <a:tab pos="1147763" algn="l"/>
              </a:tabLst>
            </a:pPr>
            <a:r>
              <a:rPr lang="en-US" dirty="0"/>
              <a:t>M1:		OK! Whoever is not drinking, 			please step aside  </a:t>
            </a:r>
          </a:p>
          <a:p>
            <a:pPr marL="643890" lvl="3" indent="0">
              <a:buNone/>
              <a:tabLst>
                <a:tab pos="1147763" algn="l"/>
              </a:tabLst>
            </a:pPr>
            <a:r>
              <a:rPr lang="en-US" sz="1800" dirty="0"/>
              <a:t>		(</a:t>
            </a:r>
            <a:r>
              <a:rPr lang="en-US" sz="1800" i="1" dirty="0"/>
              <a:t>Session starts, M1 offers to the M2)</a:t>
            </a:r>
            <a:endParaRPr lang="en-US" sz="1800" dirty="0"/>
          </a:p>
          <a:p>
            <a:pPr marL="495300" lvl="1" indent="-400050">
              <a:buFont typeface="+mj-lt"/>
              <a:buAutoNum type="arabicPeriod"/>
              <a:tabLst>
                <a:tab pos="1147763" algn="l"/>
              </a:tabLst>
            </a:pPr>
            <a:r>
              <a:rPr lang="en-US" dirty="0"/>
              <a:t>M2:		</a:t>
            </a:r>
            <a:r>
              <a:rPr lang="en-US" i="1" dirty="0"/>
              <a:t>(M2 pretends to refuse. Also looks at 		me)</a:t>
            </a:r>
          </a:p>
          <a:p>
            <a:pPr marL="495300" lvl="1" indent="-400050">
              <a:buFont typeface="+mj-lt"/>
              <a:buAutoNum type="arabicPeriod"/>
              <a:tabLst>
                <a:tab pos="1147763" algn="l"/>
              </a:tabLst>
            </a:pPr>
            <a:r>
              <a:rPr lang="en-US" dirty="0"/>
              <a:t>M1:		Our guest doesn’t drink</a:t>
            </a:r>
          </a:p>
          <a:p>
            <a:pPr marL="495300" lvl="1" indent="-400050">
              <a:buFont typeface="+mj-lt"/>
              <a:buAutoNum type="arabicPeriod"/>
              <a:tabLst>
                <a:tab pos="1147763" algn="l"/>
              </a:tabLst>
            </a:pPr>
            <a:r>
              <a:rPr lang="en-US" dirty="0"/>
              <a:t>M2:		Ok, then, let me be the VIP</a:t>
            </a:r>
          </a:p>
          <a:p>
            <a:pPr marL="495300" lvl="1" indent="-400050">
              <a:buFont typeface="+mj-lt"/>
              <a:buAutoNum type="arabicPeriod"/>
              <a:tabLst>
                <a:tab pos="1147763" algn="l"/>
              </a:tabLst>
            </a:pPr>
            <a:r>
              <a:rPr lang="en-US" dirty="0"/>
              <a:t>M3:		Of course you are 				</a:t>
            </a:r>
            <a:r>
              <a:rPr lang="en-US" i="1" dirty="0"/>
              <a:t>(Everyone giggles. LH pours till the 			brink. Waits. M2 takes a sip. Stretches 		the cup towards M1 who pours again		and moves to the next oldest person.)</a:t>
            </a:r>
          </a:p>
          <a:p>
            <a:pPr marL="495300" lvl="1" indent="-400050">
              <a:buFont typeface="+mj-lt"/>
              <a:buAutoNum type="arabicPeriod"/>
              <a:tabLst>
                <a:tab pos="1147763" algn="l"/>
              </a:tabLst>
            </a:pPr>
            <a:r>
              <a:rPr lang="en-US" dirty="0"/>
              <a:t>M2: 		</a:t>
            </a:r>
            <a:r>
              <a:rPr lang="en-US" i="1" dirty="0"/>
              <a:t>(looks at me) </a:t>
            </a:r>
            <a:r>
              <a:rPr lang="en-US" dirty="0"/>
              <a:t>Thanks to you. We are 		having a great time.</a:t>
            </a:r>
            <a:endParaRPr lang="en-US" i="1" dirty="0"/>
          </a:p>
          <a:p>
            <a:pPr marL="495300" lvl="1" indent="-400050">
              <a:buFont typeface="+mj-lt"/>
              <a:buAutoNum type="arabicPeriod"/>
              <a:tabLst>
                <a:tab pos="1147763" algn="l"/>
              </a:tabLst>
            </a:pPr>
            <a:r>
              <a:rPr lang="en-US" dirty="0"/>
              <a:t>M3:		Empty talks! You didn’t offer even 			a piece of the deer meat, where is 			the real gratitude? </a:t>
            </a:r>
            <a:r>
              <a:rPr lang="en-US" i="1" dirty="0"/>
              <a:t>(Everyone laughs)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7" y="1439416"/>
            <a:ext cx="5216904" cy="29450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2781" y="5119481"/>
            <a:ext cx="5340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M1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159184" y="5326672"/>
            <a:ext cx="6193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M3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227077" y="3778786"/>
            <a:ext cx="335025" cy="130025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271361" y="3316077"/>
            <a:ext cx="611784" cy="222791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3937145" y="2897436"/>
            <a:ext cx="483621" cy="235418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004332" y="5644425"/>
            <a:ext cx="5340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M2</a:t>
            </a:r>
          </a:p>
        </p:txBody>
      </p:sp>
    </p:spTree>
    <p:extLst>
      <p:ext uri="{BB962C8B-B14F-4D97-AF65-F5344CB8AC3E}">
        <p14:creationId xmlns:p14="http://schemas.microsoft.com/office/powerpoint/2010/main" val="531266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7074" y="1365062"/>
            <a:ext cx="5874518" cy="5103988"/>
          </a:xfrm>
        </p:spPr>
        <p:txBody>
          <a:bodyPr>
            <a:normAutofit lnSpcReduction="10000"/>
          </a:bodyPr>
          <a:lstStyle/>
          <a:p>
            <a:pPr marL="552450" lvl="1" indent="-457200">
              <a:buFont typeface="+mj-lt"/>
              <a:buAutoNum type="arabicPeriod" startAt="8"/>
              <a:tabLst>
                <a:tab pos="1147763" algn="l"/>
              </a:tabLst>
            </a:pPr>
            <a:r>
              <a:rPr lang="en-US" dirty="0"/>
              <a:t>M2:		It’s been a while I didn’t cross 			</a:t>
            </a:r>
            <a:r>
              <a:rPr lang="en-US" dirty="0" err="1"/>
              <a:t>Dolepchen</a:t>
            </a:r>
            <a:r>
              <a:rPr lang="en-US" dirty="0"/>
              <a:t>. But someone I know did.</a:t>
            </a:r>
          </a:p>
          <a:p>
            <a:pPr marL="552450" lvl="1" indent="-457200">
              <a:buFont typeface="+mj-lt"/>
              <a:buAutoNum type="arabicPeriod" startAt="8"/>
              <a:tabLst>
                <a:tab pos="1147763" algn="l"/>
              </a:tabLst>
            </a:pPr>
            <a:r>
              <a:rPr lang="en-US" dirty="0"/>
              <a:t>M3:		Jokes apart, it is thanks </a:t>
            </a:r>
            <a:r>
              <a:rPr lang="en-GB" dirty="0"/>
              <a:t>to our 			collective good karmic deeds that 			we have all managed to gather here 		today. Let’s pray that we meet again 		next year. </a:t>
            </a:r>
            <a:r>
              <a:rPr lang="en-US" dirty="0"/>
              <a:t> </a:t>
            </a:r>
          </a:p>
          <a:p>
            <a:pPr marL="552450" lvl="1" indent="-457200">
              <a:buFont typeface="+mj-lt"/>
              <a:buAutoNum type="arabicPeriod" startAt="8"/>
              <a:tabLst>
                <a:tab pos="1147763" algn="l"/>
              </a:tabLst>
            </a:pPr>
            <a:r>
              <a:rPr lang="en-US" dirty="0"/>
              <a:t>		(</a:t>
            </a:r>
            <a:r>
              <a:rPr lang="en-US" i="1" dirty="0"/>
              <a:t>Everyone nodes in agreement. 			Meanwhile all have received their first 		round of drinks)</a:t>
            </a:r>
            <a:endParaRPr lang="en-US" dirty="0"/>
          </a:p>
          <a:p>
            <a:pPr marL="552450" lvl="1" indent="-457200">
              <a:buFont typeface="+mj-lt"/>
              <a:buAutoNum type="arabicPeriod" startAt="8"/>
              <a:tabLst>
                <a:tab pos="1147763" algn="l"/>
              </a:tabLst>
            </a:pPr>
            <a:r>
              <a:rPr lang="en-US" dirty="0"/>
              <a:t>M1:		Sir! Are you sure you don’t want 			to even try a sip? </a:t>
            </a:r>
          </a:p>
          <a:p>
            <a:pPr marL="1822450" lvl="1" indent="-1682750">
              <a:buFont typeface="+mj-lt"/>
              <a:buAutoNum type="arabicPeriod" startAt="8"/>
              <a:tabLst>
                <a:tab pos="1147763" algn="l"/>
              </a:tabLst>
            </a:pPr>
            <a:r>
              <a:rPr lang="en-US" dirty="0"/>
              <a:t>(</a:t>
            </a:r>
            <a:r>
              <a:rPr lang="en-US" i="1" dirty="0"/>
              <a:t>He makes me one last offer as a courtesy and when I reconfirm, he pours into his own cup)</a:t>
            </a:r>
            <a:endParaRPr lang="en-US" dirty="0"/>
          </a:p>
          <a:p>
            <a:pPr marL="609600" lvl="1" indent="-514350">
              <a:buFont typeface="+mj-lt"/>
              <a:buAutoNum type="arabicPeriod" startAt="8"/>
              <a:tabLst>
                <a:tab pos="1147763" algn="l"/>
              </a:tabLst>
            </a:pPr>
            <a:r>
              <a:rPr lang="en-US" dirty="0"/>
              <a:t>M1:		Ok, then, our guest doesn’t want 	to 		drink, so let me drink his share too. 		(</a:t>
            </a:r>
            <a:r>
              <a:rPr lang="en-US" i="1" dirty="0"/>
              <a:t>Everyone laughs) </a:t>
            </a:r>
          </a:p>
          <a:p>
            <a:pPr marL="609600" lvl="1" indent="-514350">
              <a:buFont typeface="+mj-lt"/>
              <a:buAutoNum type="arabicPeriod" startAt="8"/>
              <a:tabLst>
                <a:tab pos="1147763" algn="l"/>
              </a:tabLst>
            </a:pPr>
            <a:r>
              <a:rPr lang="en-US" dirty="0"/>
              <a:t>M3:		No one doubts that you will do 			full justice</a:t>
            </a:r>
            <a:endParaRPr lang="en-US" i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848" y="-5232"/>
            <a:ext cx="10058400" cy="1609344"/>
          </a:xfrm>
        </p:spPr>
        <p:txBody>
          <a:bodyPr/>
          <a:lstStyle/>
          <a:p>
            <a:r>
              <a:rPr lang="en-US" dirty="0"/>
              <a:t>Example #2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7" y="1439416"/>
            <a:ext cx="5216904" cy="29450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2781" y="5119481"/>
            <a:ext cx="5340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M1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59184" y="5326672"/>
            <a:ext cx="6193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M3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227077" y="3778786"/>
            <a:ext cx="335025" cy="130025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271361" y="3316077"/>
            <a:ext cx="611784" cy="222791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3937145" y="2897436"/>
            <a:ext cx="483621" cy="235418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04332" y="5644425"/>
            <a:ext cx="5340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M2</a:t>
            </a:r>
          </a:p>
        </p:txBody>
      </p:sp>
    </p:spTree>
    <p:extLst>
      <p:ext uri="{BB962C8B-B14F-4D97-AF65-F5344CB8AC3E}">
        <p14:creationId xmlns:p14="http://schemas.microsoft.com/office/powerpoint/2010/main" val="36293752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1500</TotalTime>
  <Words>1174</Words>
  <Application>Microsoft Office PowerPoint</Application>
  <PresentationFormat>Widescreen</PresentationFormat>
  <Paragraphs>165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Rockwell</vt:lpstr>
      <vt:lpstr>Rockwell Condensed</vt:lpstr>
      <vt:lpstr>Rockwell Extra Bold</vt:lpstr>
      <vt:lpstr>Wingdings</vt:lpstr>
      <vt:lpstr>Wood Type</vt:lpstr>
      <vt:lpstr>Toasting with deities and hungry ghosts</vt:lpstr>
      <vt:lpstr>Abstract</vt:lpstr>
      <vt:lpstr>Bhutan: Context</vt:lpstr>
      <vt:lpstr>Bhutan: Context</vt:lpstr>
      <vt:lpstr>LIT review</vt:lpstr>
      <vt:lpstr>theory</vt:lpstr>
      <vt:lpstr>method</vt:lpstr>
      <vt:lpstr>Data</vt:lpstr>
      <vt:lpstr>Research site</vt:lpstr>
      <vt:lpstr>Transcript</vt:lpstr>
      <vt:lpstr>Transcript</vt:lpstr>
      <vt:lpstr>Transcript</vt:lpstr>
      <vt:lpstr>Descriptive</vt:lpstr>
      <vt:lpstr>Cultural phrasings</vt:lpstr>
      <vt:lpstr>Interpretative</vt:lpstr>
      <vt:lpstr>Interpretative</vt:lpstr>
      <vt:lpstr>Cultural NORMS</vt:lpstr>
      <vt:lpstr>Cultural premises</vt:lpstr>
      <vt:lpstr>CONCLUSION</vt:lpstr>
      <vt:lpstr>Tashi delek</vt:lpstr>
      <vt:lpstr>Example #2</vt:lpstr>
      <vt:lpstr>Example #2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Drinking to the spirits and deities</dc:title>
  <dc:creator>Microsoft Office User</dc:creator>
  <cp:lastModifiedBy>Dorji Wangchuk</cp:lastModifiedBy>
  <cp:revision>192</cp:revision>
  <dcterms:created xsi:type="dcterms:W3CDTF">2019-05-29T13:22:27Z</dcterms:created>
  <dcterms:modified xsi:type="dcterms:W3CDTF">2019-06-14T09:16:00Z</dcterms:modified>
</cp:coreProperties>
</file>