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09" r:id="rId1"/>
  </p:sldMasterIdLst>
  <p:sldIdLst>
    <p:sldId id="256" r:id="rId2"/>
    <p:sldId id="257" r:id="rId3"/>
    <p:sldId id="276" r:id="rId4"/>
    <p:sldId id="277" r:id="rId5"/>
    <p:sldId id="273" r:id="rId6"/>
    <p:sldId id="260" r:id="rId7"/>
    <p:sldId id="267" r:id="rId8"/>
    <p:sldId id="266" r:id="rId9"/>
    <p:sldId id="282" r:id="rId10"/>
    <p:sldId id="281" r:id="rId11"/>
    <p:sldId id="265" r:id="rId12"/>
    <p:sldId id="283" r:id="rId13"/>
    <p:sldId id="272" r:id="rId14"/>
    <p:sldId id="274" r:id="rId15"/>
    <p:sldId id="261" r:id="rId16"/>
    <p:sldId id="262" r:id="rId17"/>
    <p:sldId id="269" r:id="rId18"/>
    <p:sldId id="271" r:id="rId19"/>
    <p:sldId id="278" r:id="rId20"/>
    <p:sldId id="279" r:id="rId21"/>
  </p:sldIdLst>
  <p:sldSz cx="9144000" cy="6858000" type="screen4x3"/>
  <p:notesSz cx="6858000" cy="9144000"/>
  <p:defaultTextStyle>
    <a:defPPr>
      <a:defRPr lang="en-US"/>
    </a:defPPr>
    <a:lvl1pPr marL="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19"/>
    <p:restoredTop sz="94624"/>
  </p:normalViewPr>
  <p:slideViewPr>
    <p:cSldViewPr snapToGrid="0" snapToObjects="1">
      <p:cViewPr varScale="1">
        <p:scale>
          <a:sx n="95" d="100"/>
          <a:sy n="95" d="100"/>
        </p:scale>
        <p:origin x="17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52BCF3-10FA-48B3-A2D3-E6DF3FCE9E98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37585EF-26A5-4069-AA89-E30068AF5CE2}">
      <dgm:prSet/>
      <dgm:spPr/>
      <dgm:t>
        <a:bodyPr/>
        <a:lstStyle/>
        <a:p>
          <a:r>
            <a:rPr lang="en-US" dirty="0"/>
            <a:t>Basic assumptions</a:t>
          </a:r>
        </a:p>
      </dgm:t>
    </dgm:pt>
    <dgm:pt modelId="{37FA621F-E10E-4C22-9E7B-AE83F3905D97}" type="parTrans" cxnId="{5212ED93-3C0D-45E4-AACA-F56F1803ED9B}">
      <dgm:prSet/>
      <dgm:spPr/>
      <dgm:t>
        <a:bodyPr/>
        <a:lstStyle/>
        <a:p>
          <a:endParaRPr lang="en-US"/>
        </a:p>
      </dgm:t>
    </dgm:pt>
    <dgm:pt modelId="{69C7A3E1-535D-49F1-9472-9D0397D0A94F}" type="sibTrans" cxnId="{5212ED93-3C0D-45E4-AACA-F56F1803ED9B}">
      <dgm:prSet/>
      <dgm:spPr/>
      <dgm:t>
        <a:bodyPr/>
        <a:lstStyle/>
        <a:p>
          <a:endParaRPr lang="en-US"/>
        </a:p>
      </dgm:t>
    </dgm:pt>
    <dgm:pt modelId="{504BCDB9-AA52-4F5E-AF3F-299344AE6E0A}">
      <dgm:prSet/>
      <dgm:spPr/>
      <dgm:t>
        <a:bodyPr/>
        <a:lstStyle/>
        <a:p>
          <a:r>
            <a:rPr lang="en-US" dirty="0"/>
            <a:t>Vision of GNH is about contentment, balance, wellbeing</a:t>
          </a:r>
        </a:p>
      </dgm:t>
    </dgm:pt>
    <dgm:pt modelId="{A54F4FDB-6E35-4BA3-9EF5-9D00F06DB6B1}" type="parTrans" cxnId="{9E28E118-1D96-4F3D-85D1-E218F10B4C09}">
      <dgm:prSet/>
      <dgm:spPr/>
      <dgm:t>
        <a:bodyPr/>
        <a:lstStyle/>
        <a:p>
          <a:endParaRPr lang="en-US"/>
        </a:p>
      </dgm:t>
    </dgm:pt>
    <dgm:pt modelId="{CC0ABB14-8A3C-42B9-8B82-598401C979E3}" type="sibTrans" cxnId="{9E28E118-1D96-4F3D-85D1-E218F10B4C09}">
      <dgm:prSet/>
      <dgm:spPr/>
      <dgm:t>
        <a:bodyPr/>
        <a:lstStyle/>
        <a:p>
          <a:endParaRPr lang="en-US"/>
        </a:p>
      </dgm:t>
    </dgm:pt>
    <dgm:pt modelId="{72CE5411-0570-4866-8D02-2399C7AECC0D}">
      <dgm:prSet/>
      <dgm:spPr/>
      <dgm:t>
        <a:bodyPr/>
        <a:lstStyle/>
        <a:p>
          <a:r>
            <a:rPr lang="en-US" dirty="0"/>
            <a:t>Wellbeing Tools for Teachers</a:t>
          </a:r>
        </a:p>
      </dgm:t>
    </dgm:pt>
    <dgm:pt modelId="{8B8EE693-B6E5-4C95-826A-116535D41A1E}" type="parTrans" cxnId="{FB01694B-9522-42F8-89C3-31E354F0A975}">
      <dgm:prSet/>
      <dgm:spPr/>
      <dgm:t>
        <a:bodyPr/>
        <a:lstStyle/>
        <a:p>
          <a:endParaRPr lang="en-US"/>
        </a:p>
      </dgm:t>
    </dgm:pt>
    <dgm:pt modelId="{9F3EB3DA-C926-45C0-9269-15D9581A023D}" type="sibTrans" cxnId="{FB01694B-9522-42F8-89C3-31E354F0A975}">
      <dgm:prSet/>
      <dgm:spPr/>
      <dgm:t>
        <a:bodyPr/>
        <a:lstStyle/>
        <a:p>
          <a:endParaRPr lang="en-US"/>
        </a:p>
      </dgm:t>
    </dgm:pt>
    <dgm:pt modelId="{AF8DB1C6-2C0E-0E44-94BA-F3F48157B2AE}">
      <dgm:prSet/>
      <dgm:spPr/>
      <dgm:t>
        <a:bodyPr/>
        <a:lstStyle/>
        <a:p>
          <a:r>
            <a:rPr lang="en-US" dirty="0"/>
            <a:t>Education is a preparation of life</a:t>
          </a:r>
        </a:p>
      </dgm:t>
    </dgm:pt>
    <dgm:pt modelId="{2F2A831A-D5B8-104B-8938-5F1BCF5EBA21}" type="parTrans" cxnId="{BE58A6DA-6EDD-1144-AEA4-45620E7DEFD0}">
      <dgm:prSet/>
      <dgm:spPr/>
      <dgm:t>
        <a:bodyPr/>
        <a:lstStyle/>
        <a:p>
          <a:endParaRPr lang="en-US"/>
        </a:p>
      </dgm:t>
    </dgm:pt>
    <dgm:pt modelId="{C242B8E0-2F48-B446-A851-CB1D33CD5ED8}" type="sibTrans" cxnId="{BE58A6DA-6EDD-1144-AEA4-45620E7DEFD0}">
      <dgm:prSet/>
      <dgm:spPr/>
      <dgm:t>
        <a:bodyPr/>
        <a:lstStyle/>
        <a:p>
          <a:endParaRPr lang="en-US"/>
        </a:p>
      </dgm:t>
    </dgm:pt>
    <dgm:pt modelId="{AE1EAC0D-AFC3-43AA-9DC2-C17FB9AE29B9}">
      <dgm:prSet/>
      <dgm:spPr/>
      <dgm:t>
        <a:bodyPr/>
        <a:lstStyle/>
        <a:p>
          <a:r>
            <a:rPr lang="en-US" dirty="0"/>
            <a:t>We are lost</a:t>
          </a:r>
        </a:p>
      </dgm:t>
    </dgm:pt>
    <dgm:pt modelId="{6E75D36A-1AAF-4BB5-9D0D-E20C32D719C2}" type="parTrans" cxnId="{9683E3E0-2117-46E4-8C75-D5425C6C8F91}">
      <dgm:prSet/>
      <dgm:spPr/>
      <dgm:t>
        <a:bodyPr/>
        <a:lstStyle/>
        <a:p>
          <a:endParaRPr lang="en-GB"/>
        </a:p>
      </dgm:t>
    </dgm:pt>
    <dgm:pt modelId="{75E19213-C08F-49BA-8B6F-6373C53D70F6}" type="sibTrans" cxnId="{9683E3E0-2117-46E4-8C75-D5425C6C8F91}">
      <dgm:prSet/>
      <dgm:spPr/>
      <dgm:t>
        <a:bodyPr/>
        <a:lstStyle/>
        <a:p>
          <a:endParaRPr lang="en-GB"/>
        </a:p>
      </dgm:t>
    </dgm:pt>
    <dgm:pt modelId="{AB987194-1097-6846-8856-4F9BBA456828}">
      <dgm:prSet/>
      <dgm:spPr/>
      <dgm:t>
        <a:bodyPr/>
        <a:lstStyle/>
        <a:p>
          <a:r>
            <a:rPr lang="en-US" dirty="0"/>
            <a:t>Self-Curiosity</a:t>
          </a:r>
        </a:p>
      </dgm:t>
    </dgm:pt>
    <dgm:pt modelId="{BAEE2A38-ADE5-3545-8CCA-B8B3F921CC00}" type="parTrans" cxnId="{680CCDDA-8FD3-ED4F-9D32-6FDF28222845}">
      <dgm:prSet/>
      <dgm:spPr/>
      <dgm:t>
        <a:bodyPr/>
        <a:lstStyle/>
        <a:p>
          <a:endParaRPr lang="en-US"/>
        </a:p>
      </dgm:t>
    </dgm:pt>
    <dgm:pt modelId="{CF7135FB-097D-1F4F-B347-D4A38DE7D103}" type="sibTrans" cxnId="{680CCDDA-8FD3-ED4F-9D32-6FDF28222845}">
      <dgm:prSet/>
      <dgm:spPr/>
      <dgm:t>
        <a:bodyPr/>
        <a:lstStyle/>
        <a:p>
          <a:endParaRPr lang="en-US"/>
        </a:p>
      </dgm:t>
    </dgm:pt>
    <dgm:pt modelId="{425F032A-2E82-7743-A476-CA1CC87ED221}">
      <dgm:prSet/>
      <dgm:spPr/>
      <dgm:t>
        <a:bodyPr/>
        <a:lstStyle/>
        <a:p>
          <a:r>
            <a:rPr lang="en-US" dirty="0"/>
            <a:t>Mindfulness</a:t>
          </a:r>
        </a:p>
      </dgm:t>
    </dgm:pt>
    <dgm:pt modelId="{508EAADA-6D0F-234A-958A-BB50CB8B285A}" type="parTrans" cxnId="{4AE2B00F-9550-0843-9937-AFFB79589995}">
      <dgm:prSet/>
      <dgm:spPr/>
      <dgm:t>
        <a:bodyPr/>
        <a:lstStyle/>
        <a:p>
          <a:endParaRPr lang="en-US"/>
        </a:p>
      </dgm:t>
    </dgm:pt>
    <dgm:pt modelId="{F9827373-B5B7-AE49-8CEA-EFDE3580473E}" type="sibTrans" cxnId="{4AE2B00F-9550-0843-9937-AFFB79589995}">
      <dgm:prSet/>
      <dgm:spPr/>
      <dgm:t>
        <a:bodyPr/>
        <a:lstStyle/>
        <a:p>
          <a:endParaRPr lang="en-US"/>
        </a:p>
      </dgm:t>
    </dgm:pt>
    <dgm:pt modelId="{2F59CE96-70FC-EC49-9A4C-7D2A38090A25}">
      <dgm:prSet/>
      <dgm:spPr/>
      <dgm:t>
        <a:bodyPr/>
        <a:lstStyle/>
        <a:p>
          <a:r>
            <a:rPr lang="en-US" dirty="0"/>
            <a:t>Community</a:t>
          </a:r>
        </a:p>
      </dgm:t>
    </dgm:pt>
    <dgm:pt modelId="{EEA9B538-3BC5-C845-842B-FB3BA87D733E}" type="parTrans" cxnId="{155E73A7-C363-3B42-9C1E-74BF4BB8956F}">
      <dgm:prSet/>
      <dgm:spPr/>
      <dgm:t>
        <a:bodyPr/>
        <a:lstStyle/>
        <a:p>
          <a:endParaRPr lang="en-US"/>
        </a:p>
      </dgm:t>
    </dgm:pt>
    <dgm:pt modelId="{982BC4DD-180F-1D4F-8918-9E1CC74D134E}" type="sibTrans" cxnId="{155E73A7-C363-3B42-9C1E-74BF4BB8956F}">
      <dgm:prSet/>
      <dgm:spPr/>
      <dgm:t>
        <a:bodyPr/>
        <a:lstStyle/>
        <a:p>
          <a:endParaRPr lang="en-US"/>
        </a:p>
      </dgm:t>
    </dgm:pt>
    <dgm:pt modelId="{58D4B640-0FA3-7E43-8B40-8DC3F5F15F14}">
      <dgm:prSet/>
      <dgm:spPr/>
      <dgm:t>
        <a:bodyPr/>
        <a:lstStyle/>
        <a:p>
          <a:r>
            <a:rPr lang="en-US" dirty="0"/>
            <a:t>Contentment</a:t>
          </a:r>
        </a:p>
      </dgm:t>
    </dgm:pt>
    <dgm:pt modelId="{4B90F969-77B7-4648-8739-9B5F01305BA3}" type="parTrans" cxnId="{9A3E3711-4B21-6A4D-BAA8-B3DD09BEE6EC}">
      <dgm:prSet/>
      <dgm:spPr/>
      <dgm:t>
        <a:bodyPr/>
        <a:lstStyle/>
        <a:p>
          <a:endParaRPr lang="en-US"/>
        </a:p>
      </dgm:t>
    </dgm:pt>
    <dgm:pt modelId="{AAB38FB5-94D3-B04F-800A-8EE2A66C8F72}" type="sibTrans" cxnId="{9A3E3711-4B21-6A4D-BAA8-B3DD09BEE6EC}">
      <dgm:prSet/>
      <dgm:spPr/>
      <dgm:t>
        <a:bodyPr/>
        <a:lstStyle/>
        <a:p>
          <a:endParaRPr lang="en-US"/>
        </a:p>
      </dgm:t>
    </dgm:pt>
    <dgm:pt modelId="{1A201C96-A5AE-8F4B-B411-1314118B65E0}" type="pres">
      <dgm:prSet presAssocID="{3B52BCF3-10FA-48B3-A2D3-E6DF3FCE9E98}" presName="Name0" presStyleCnt="0">
        <dgm:presLayoutVars>
          <dgm:dir/>
          <dgm:animLvl val="lvl"/>
          <dgm:resizeHandles val="exact"/>
        </dgm:presLayoutVars>
      </dgm:prSet>
      <dgm:spPr/>
    </dgm:pt>
    <dgm:pt modelId="{4C55059B-F833-A94A-9ED9-60314D87F8D5}" type="pres">
      <dgm:prSet presAssocID="{E37585EF-26A5-4069-AA89-E30068AF5CE2}" presName="linNode" presStyleCnt="0"/>
      <dgm:spPr/>
    </dgm:pt>
    <dgm:pt modelId="{E6CA4FBF-4844-AD46-B1A2-BEA702521CD6}" type="pres">
      <dgm:prSet presAssocID="{E37585EF-26A5-4069-AA89-E30068AF5CE2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6283D208-6936-614D-AA6B-F9507AECF9C2}" type="pres">
      <dgm:prSet presAssocID="{E37585EF-26A5-4069-AA89-E30068AF5CE2}" presName="descendantText" presStyleLbl="alignAccFollowNode1" presStyleIdx="0" presStyleCnt="2">
        <dgm:presLayoutVars>
          <dgm:bulletEnabled val="1"/>
        </dgm:presLayoutVars>
      </dgm:prSet>
      <dgm:spPr/>
    </dgm:pt>
    <dgm:pt modelId="{0C7B9990-49AD-344E-823D-1B2B9ED55CF0}" type="pres">
      <dgm:prSet presAssocID="{69C7A3E1-535D-49F1-9472-9D0397D0A94F}" presName="sp" presStyleCnt="0"/>
      <dgm:spPr/>
    </dgm:pt>
    <dgm:pt modelId="{B22C98E9-7C5B-7C45-B08B-365D735F1FEB}" type="pres">
      <dgm:prSet presAssocID="{72CE5411-0570-4866-8D02-2399C7AECC0D}" presName="linNode" presStyleCnt="0"/>
      <dgm:spPr/>
    </dgm:pt>
    <dgm:pt modelId="{1DBA777E-A661-164A-9DF4-BCD0C6FDB262}" type="pres">
      <dgm:prSet presAssocID="{72CE5411-0570-4866-8D02-2399C7AECC0D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C22449C9-B47E-334F-A92A-CE80736E485A}" type="pres">
      <dgm:prSet presAssocID="{72CE5411-0570-4866-8D02-2399C7AECC0D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4AE2B00F-9550-0843-9937-AFFB79589995}" srcId="{72CE5411-0570-4866-8D02-2399C7AECC0D}" destId="{425F032A-2E82-7743-A476-CA1CC87ED221}" srcOrd="0" destOrd="0" parTransId="{508EAADA-6D0F-234A-958A-BB50CB8B285A}" sibTransId="{F9827373-B5B7-AE49-8CEA-EFDE3580473E}"/>
    <dgm:cxn modelId="{9A3E3711-4B21-6A4D-BAA8-B3DD09BEE6EC}" srcId="{72CE5411-0570-4866-8D02-2399C7AECC0D}" destId="{58D4B640-0FA3-7E43-8B40-8DC3F5F15F14}" srcOrd="3" destOrd="0" parTransId="{4B90F969-77B7-4648-8739-9B5F01305BA3}" sibTransId="{AAB38FB5-94D3-B04F-800A-8EE2A66C8F72}"/>
    <dgm:cxn modelId="{9E28E118-1D96-4F3D-85D1-E218F10B4C09}" srcId="{E37585EF-26A5-4069-AA89-E30068AF5CE2}" destId="{504BCDB9-AA52-4F5E-AF3F-299344AE6E0A}" srcOrd="2" destOrd="0" parTransId="{A54F4FDB-6E35-4BA3-9EF5-9D00F06DB6B1}" sibTransId="{CC0ABB14-8A3C-42B9-8B82-598401C979E3}"/>
    <dgm:cxn modelId="{817D631B-7075-E14F-8096-A079CCD01F90}" type="presOf" srcId="{AB987194-1097-6846-8856-4F9BBA456828}" destId="{C22449C9-B47E-334F-A92A-CE80736E485A}" srcOrd="0" destOrd="2" presId="urn:microsoft.com/office/officeart/2005/8/layout/vList5"/>
    <dgm:cxn modelId="{FB01694B-9522-42F8-89C3-31E354F0A975}" srcId="{3B52BCF3-10FA-48B3-A2D3-E6DF3FCE9E98}" destId="{72CE5411-0570-4866-8D02-2399C7AECC0D}" srcOrd="1" destOrd="0" parTransId="{8B8EE693-B6E5-4C95-826A-116535D41A1E}" sibTransId="{9F3EB3DA-C926-45C0-9269-15D9581A023D}"/>
    <dgm:cxn modelId="{3F792265-424A-B54C-988A-2462E0A373F7}" type="presOf" srcId="{425F032A-2E82-7743-A476-CA1CC87ED221}" destId="{C22449C9-B47E-334F-A92A-CE80736E485A}" srcOrd="0" destOrd="0" presId="urn:microsoft.com/office/officeart/2005/8/layout/vList5"/>
    <dgm:cxn modelId="{E4E1C167-4961-F847-9066-41756B237F6B}" type="presOf" srcId="{E37585EF-26A5-4069-AA89-E30068AF5CE2}" destId="{E6CA4FBF-4844-AD46-B1A2-BEA702521CD6}" srcOrd="0" destOrd="0" presId="urn:microsoft.com/office/officeart/2005/8/layout/vList5"/>
    <dgm:cxn modelId="{C7BC837B-C1BB-B144-A2CF-98707D9904D1}" type="presOf" srcId="{58D4B640-0FA3-7E43-8B40-8DC3F5F15F14}" destId="{C22449C9-B47E-334F-A92A-CE80736E485A}" srcOrd="0" destOrd="3" presId="urn:microsoft.com/office/officeart/2005/8/layout/vList5"/>
    <dgm:cxn modelId="{519A7684-447D-5946-A633-B1F445B54FC8}" type="presOf" srcId="{AF8DB1C6-2C0E-0E44-94BA-F3F48157B2AE}" destId="{6283D208-6936-614D-AA6B-F9507AECF9C2}" srcOrd="0" destOrd="0" presId="urn:microsoft.com/office/officeart/2005/8/layout/vList5"/>
    <dgm:cxn modelId="{5212ED93-3C0D-45E4-AACA-F56F1803ED9B}" srcId="{3B52BCF3-10FA-48B3-A2D3-E6DF3FCE9E98}" destId="{E37585EF-26A5-4069-AA89-E30068AF5CE2}" srcOrd="0" destOrd="0" parTransId="{37FA621F-E10E-4C22-9E7B-AE83F3905D97}" sibTransId="{69C7A3E1-535D-49F1-9472-9D0397D0A94F}"/>
    <dgm:cxn modelId="{5ED4839F-7C2A-7945-9CD5-8271C7BA5465}" type="presOf" srcId="{3B52BCF3-10FA-48B3-A2D3-E6DF3FCE9E98}" destId="{1A201C96-A5AE-8F4B-B411-1314118B65E0}" srcOrd="0" destOrd="0" presId="urn:microsoft.com/office/officeart/2005/8/layout/vList5"/>
    <dgm:cxn modelId="{5046D7A1-F04B-0845-93B3-C08B45F09C64}" type="presOf" srcId="{2F59CE96-70FC-EC49-9A4C-7D2A38090A25}" destId="{C22449C9-B47E-334F-A92A-CE80736E485A}" srcOrd="0" destOrd="1" presId="urn:microsoft.com/office/officeart/2005/8/layout/vList5"/>
    <dgm:cxn modelId="{155E73A7-C363-3B42-9C1E-74BF4BB8956F}" srcId="{72CE5411-0570-4866-8D02-2399C7AECC0D}" destId="{2F59CE96-70FC-EC49-9A4C-7D2A38090A25}" srcOrd="1" destOrd="0" parTransId="{EEA9B538-3BC5-C845-842B-FB3BA87D733E}" sibTransId="{982BC4DD-180F-1D4F-8918-9E1CC74D134E}"/>
    <dgm:cxn modelId="{83282BCE-D8A4-9A47-A15D-93D27842CF74}" type="presOf" srcId="{504BCDB9-AA52-4F5E-AF3F-299344AE6E0A}" destId="{6283D208-6936-614D-AA6B-F9507AECF9C2}" srcOrd="0" destOrd="2" presId="urn:microsoft.com/office/officeart/2005/8/layout/vList5"/>
    <dgm:cxn modelId="{1EB2DFD6-50BD-4B96-ABD5-0B306F9C4A43}" type="presOf" srcId="{AE1EAC0D-AFC3-43AA-9DC2-C17FB9AE29B9}" destId="{6283D208-6936-614D-AA6B-F9507AECF9C2}" srcOrd="0" destOrd="1" presId="urn:microsoft.com/office/officeart/2005/8/layout/vList5"/>
    <dgm:cxn modelId="{BE58A6DA-6EDD-1144-AEA4-45620E7DEFD0}" srcId="{E37585EF-26A5-4069-AA89-E30068AF5CE2}" destId="{AF8DB1C6-2C0E-0E44-94BA-F3F48157B2AE}" srcOrd="0" destOrd="0" parTransId="{2F2A831A-D5B8-104B-8938-5F1BCF5EBA21}" sibTransId="{C242B8E0-2F48-B446-A851-CB1D33CD5ED8}"/>
    <dgm:cxn modelId="{680CCDDA-8FD3-ED4F-9D32-6FDF28222845}" srcId="{72CE5411-0570-4866-8D02-2399C7AECC0D}" destId="{AB987194-1097-6846-8856-4F9BBA456828}" srcOrd="2" destOrd="0" parTransId="{BAEE2A38-ADE5-3545-8CCA-B8B3F921CC00}" sibTransId="{CF7135FB-097D-1F4F-B347-D4A38DE7D103}"/>
    <dgm:cxn modelId="{9683E3E0-2117-46E4-8C75-D5425C6C8F91}" srcId="{E37585EF-26A5-4069-AA89-E30068AF5CE2}" destId="{AE1EAC0D-AFC3-43AA-9DC2-C17FB9AE29B9}" srcOrd="1" destOrd="0" parTransId="{6E75D36A-1AAF-4BB5-9D0D-E20C32D719C2}" sibTransId="{75E19213-C08F-49BA-8B6F-6373C53D70F6}"/>
    <dgm:cxn modelId="{D73652F6-DBB8-7F40-92AC-25913A733341}" type="presOf" srcId="{72CE5411-0570-4866-8D02-2399C7AECC0D}" destId="{1DBA777E-A661-164A-9DF4-BCD0C6FDB262}" srcOrd="0" destOrd="0" presId="urn:microsoft.com/office/officeart/2005/8/layout/vList5"/>
    <dgm:cxn modelId="{B3245DFC-ABFB-644A-9A3E-3B53B46EA959}" type="presParOf" srcId="{1A201C96-A5AE-8F4B-B411-1314118B65E0}" destId="{4C55059B-F833-A94A-9ED9-60314D87F8D5}" srcOrd="0" destOrd="0" presId="urn:microsoft.com/office/officeart/2005/8/layout/vList5"/>
    <dgm:cxn modelId="{A1F36957-789F-B142-8309-D9F61FDBE567}" type="presParOf" srcId="{4C55059B-F833-A94A-9ED9-60314D87F8D5}" destId="{E6CA4FBF-4844-AD46-B1A2-BEA702521CD6}" srcOrd="0" destOrd="0" presId="urn:microsoft.com/office/officeart/2005/8/layout/vList5"/>
    <dgm:cxn modelId="{B19E0D9E-4861-0248-914F-EB8379561DB5}" type="presParOf" srcId="{4C55059B-F833-A94A-9ED9-60314D87F8D5}" destId="{6283D208-6936-614D-AA6B-F9507AECF9C2}" srcOrd="1" destOrd="0" presId="urn:microsoft.com/office/officeart/2005/8/layout/vList5"/>
    <dgm:cxn modelId="{2B0068E5-F932-4D47-A94B-D32FC0DC2AB9}" type="presParOf" srcId="{1A201C96-A5AE-8F4B-B411-1314118B65E0}" destId="{0C7B9990-49AD-344E-823D-1B2B9ED55CF0}" srcOrd="1" destOrd="0" presId="urn:microsoft.com/office/officeart/2005/8/layout/vList5"/>
    <dgm:cxn modelId="{60978335-CE56-844B-B2BA-DD7D43992A01}" type="presParOf" srcId="{1A201C96-A5AE-8F4B-B411-1314118B65E0}" destId="{B22C98E9-7C5B-7C45-B08B-365D735F1FEB}" srcOrd="2" destOrd="0" presId="urn:microsoft.com/office/officeart/2005/8/layout/vList5"/>
    <dgm:cxn modelId="{10C665DF-6367-1342-8175-5834CCCCB238}" type="presParOf" srcId="{B22C98E9-7C5B-7C45-B08B-365D735F1FEB}" destId="{1DBA777E-A661-164A-9DF4-BCD0C6FDB262}" srcOrd="0" destOrd="0" presId="urn:microsoft.com/office/officeart/2005/8/layout/vList5"/>
    <dgm:cxn modelId="{A7D638E6-86F0-0547-9A3D-07100A66E94E}" type="presParOf" srcId="{B22C98E9-7C5B-7C45-B08B-365D735F1FEB}" destId="{C22449C9-B47E-334F-A92A-CE80736E485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83D208-6936-614D-AA6B-F9507AECF9C2}">
      <dsp:nvSpPr>
        <dsp:cNvPr id="0" name=""/>
        <dsp:cNvSpPr/>
      </dsp:nvSpPr>
      <dsp:spPr>
        <a:xfrm rot="5400000">
          <a:off x="2173590" y="-127758"/>
          <a:ext cx="2296695" cy="3126529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Education is a preparation of life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We are lost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Vision of GNH is about contentment, balance, wellbeing</a:t>
          </a:r>
        </a:p>
      </dsp:txBody>
      <dsp:txXfrm rot="-5400000">
        <a:off x="1758674" y="399273"/>
        <a:ext cx="3014414" cy="2072465"/>
      </dsp:txXfrm>
    </dsp:sp>
    <dsp:sp modelId="{E6CA4FBF-4844-AD46-B1A2-BEA702521CD6}">
      <dsp:nvSpPr>
        <dsp:cNvPr id="0" name=""/>
        <dsp:cNvSpPr/>
      </dsp:nvSpPr>
      <dsp:spPr>
        <a:xfrm>
          <a:off x="0" y="71"/>
          <a:ext cx="1758673" cy="287086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Basic assumptions</a:t>
          </a:r>
        </a:p>
      </dsp:txBody>
      <dsp:txXfrm>
        <a:off x="85851" y="85922"/>
        <a:ext cx="1586971" cy="2699167"/>
      </dsp:txXfrm>
    </dsp:sp>
    <dsp:sp modelId="{C22449C9-B47E-334F-A92A-CE80736E485A}">
      <dsp:nvSpPr>
        <dsp:cNvPr id="0" name=""/>
        <dsp:cNvSpPr/>
      </dsp:nvSpPr>
      <dsp:spPr>
        <a:xfrm rot="5400000">
          <a:off x="2173590" y="2886654"/>
          <a:ext cx="2296695" cy="3126529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Mindfulness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Community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Self-Curiosity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Contentment</a:t>
          </a:r>
        </a:p>
      </dsp:txBody>
      <dsp:txXfrm rot="-5400000">
        <a:off x="1758674" y="3413686"/>
        <a:ext cx="3014414" cy="2072465"/>
      </dsp:txXfrm>
    </dsp:sp>
    <dsp:sp modelId="{1DBA777E-A661-164A-9DF4-BCD0C6FDB262}">
      <dsp:nvSpPr>
        <dsp:cNvPr id="0" name=""/>
        <dsp:cNvSpPr/>
      </dsp:nvSpPr>
      <dsp:spPr>
        <a:xfrm>
          <a:off x="0" y="3014484"/>
          <a:ext cx="1758673" cy="287086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Wellbeing Tools for Teachers</a:t>
          </a:r>
        </a:p>
      </dsp:txBody>
      <dsp:txXfrm>
        <a:off x="85851" y="3100335"/>
        <a:ext cx="1586971" cy="26991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6432D-5A67-FA4B-BE81-95683F736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87481E-B4E2-B94F-810C-959B735D22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813CD-63A8-7746-A021-5C5E0D3B2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5DBD7F-8738-FB4C-9C0C-18B8D376B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35B25-7DEF-EF42-8286-200DC4D0B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717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0A5A0-0F05-DE4E-A2D9-ACE457CC4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62645-A4CF-474B-BE3F-4FF27324A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1ECDE-031B-8349-9DE2-491055D9F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AA685-E07B-6541-BB7E-D7C4993C3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7D3E4-FD3E-7A48-8213-6B88E797A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265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AEFF6-6EDF-6E47-A1C5-A6A4BF432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A592C7-256E-294B-AE50-19D98EC79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713FA-7D4E-3045-8233-18939681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F8795-B4B9-2A44-8C53-EF43276EB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0D819-119F-7D44-8F69-8A0F74AFD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586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2DC56-0C7E-924E-92C3-ED2A94302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5597A-A93A-1747-8F1E-7954AD03B2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05DC2C-F2AB-9545-BF70-A1A75FAD64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99E199-F27B-5C4E-AC2A-8D0CF0639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1CB687-3B74-A440-AEEC-4DE834529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3FE527-E16D-3040-9504-0DC32BCD1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650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40483-1293-2147-AC99-20089FCB3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F97784-31BB-714A-A58E-51FE2AFE8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A88122-B380-084F-9C01-A7EC060588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4260A2-A6E4-F54C-B354-27ADA7A492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A629DC-40BE-C549-A2A8-3C1B560FE8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144360-F97F-A943-B682-A29DDF6AC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4BACF6-633A-0C4F-B768-0773574AB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0E4053-CF8A-FD4C-97F0-829C716A1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957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57CBE-0C2D-9A43-BCFC-992E1FD15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6B7C3C-6635-024D-9AFD-98A0C1B45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9422A2-8853-114E-801A-2E3A8711A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044B63-815A-1642-B91C-5CB042B36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601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17FB03-1C49-C44B-98EC-24F15712B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59BBCB-379D-8841-BA8B-F5EFDCCA8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B2B2C5-ED0E-4A4A-97E9-084BA2AD7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376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1EC83-7115-3C48-89BC-9C5303BF6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944EE-B22C-7E40-862F-514D4FF7B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33883B-F2E4-3540-B334-AC0402BE4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D2621C-F7EE-DC4E-A815-AB9099151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D0219C-27BB-6045-AF93-ECC94222C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D2F4D4-3945-8E47-A00F-B58797F76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966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A568C-6269-EF42-BAB3-256D72D28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D82431-F150-4E4D-9121-235A6189F0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8C0F2-BE39-3C41-8F8D-AB7C1B012D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D5A555-0EA2-8148-ACBE-D9C844195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F71F65-D12A-BE44-A9E5-D7F4CDFD5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A17C32-BE7E-6643-9B79-8E211F998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637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AEB66-C1E4-264F-9093-07232E0ED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88DC65-1B40-2E49-8D30-64FC79F15E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44EFE2-B4D8-5B4A-B098-7D9F315B5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FDBC23-553E-9A4D-8A9A-07C1B4B2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C0E41-807A-B849-8D9C-C617275AA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650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118074-39A8-AC4D-8E7B-065231E6D2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1C524A-F062-0B44-BF47-B5B405EFD7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597C84-2851-9B4F-98FF-B09AC33B8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7/18/19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A10F0-0B18-B54B-80D3-9D4095B0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4ABC46-9304-BA47-BE2F-DC79CB511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548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7A3934-4BA9-A948-9769-AB0CA778A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206EF2-1439-1E4F-842A-162F66D32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D1448-44EB-FE4A-87FE-A0CFB096D4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7/18/19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A1BFF-1383-574D-92A9-4C646D4D59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59848-9873-F248-8848-3F7CB7A2BA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293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dorji.wangchuk@yahoo.com" TargetMode="External"/><Relationship Id="rId2" Type="http://schemas.openxmlformats.org/officeDocument/2006/relationships/hyperlink" Target="mailto:dorji@contentment.or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id="{35555856-9970-4BC3-9AA9-6A917F53A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72955" y="1122302"/>
            <a:ext cx="5370815" cy="5735697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17" name="Picture 11">
            <a:extLst>
              <a:ext uri="{FF2B5EF4-FFF2-40B4-BE49-F238E27FC236}">
                <a16:creationId xmlns:a16="http://schemas.microsoft.com/office/drawing/2014/main" id="{7F487851-BFAF-46D8-A1ED-50CAD6E46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25"/>
          <a:stretch/>
        </p:blipFill>
        <p:spPr>
          <a:xfrm flipH="1">
            <a:off x="0" y="1122301"/>
            <a:ext cx="9144000" cy="57505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A59E27-F585-C047-B42C-6FA1F7CF2F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3822" y="3017314"/>
            <a:ext cx="3604497" cy="972836"/>
          </a:xfrm>
        </p:spPr>
        <p:txBody>
          <a:bodyPr anchor="t">
            <a:normAutofit/>
          </a:bodyPr>
          <a:lstStyle/>
          <a:p>
            <a:pPr algn="l"/>
            <a:r>
              <a:rPr lang="en-US" sz="4000" dirty="0">
                <a:solidFill>
                  <a:srgbClr val="000000"/>
                </a:solidFill>
              </a:rPr>
              <a:t>Education: </a:t>
            </a:r>
            <a:br>
              <a:rPr lang="en-US" sz="4000" dirty="0">
                <a:solidFill>
                  <a:srgbClr val="000000"/>
                </a:solidFill>
              </a:rPr>
            </a:br>
            <a:r>
              <a:rPr lang="en-US" sz="2400" b="1" i="1" dirty="0">
                <a:solidFill>
                  <a:srgbClr val="000000"/>
                </a:solidFill>
              </a:rPr>
              <a:t>back to the future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1067D-F455-7842-8DEF-E847382406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051" y="5256039"/>
            <a:ext cx="3604268" cy="629123"/>
          </a:xfrm>
        </p:spPr>
        <p:txBody>
          <a:bodyPr anchor="b">
            <a:normAutofit/>
          </a:bodyPr>
          <a:lstStyle/>
          <a:p>
            <a:pPr algn="l"/>
            <a:r>
              <a:rPr lang="en-US" sz="1350" dirty="0">
                <a:solidFill>
                  <a:srgbClr val="000000"/>
                </a:solidFill>
              </a:rPr>
              <a:t>Dorji Wangchuk</a:t>
            </a:r>
          </a:p>
          <a:p>
            <a:pPr algn="l"/>
            <a:r>
              <a:rPr lang="en-US" sz="1350" dirty="0">
                <a:solidFill>
                  <a:srgbClr val="000000"/>
                </a:solidFill>
              </a:rPr>
              <a:t>University of Macau</a:t>
            </a:r>
          </a:p>
        </p:txBody>
      </p:sp>
      <p:sp>
        <p:nvSpPr>
          <p:cNvPr id="18" name="Freeform 50">
            <a:extLst>
              <a:ext uri="{FF2B5EF4-FFF2-40B4-BE49-F238E27FC236}">
                <a16:creationId xmlns:a16="http://schemas.microsoft.com/office/drawing/2014/main" id="{13722DD7-BA73-4776-93A3-94491FEF7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3441" y="1608355"/>
            <a:ext cx="4570559" cy="5249645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9" name="Graphic 6" descr="Books">
            <a:extLst>
              <a:ext uri="{FF2B5EF4-FFF2-40B4-BE49-F238E27FC236}">
                <a16:creationId xmlns:a16="http://schemas.microsoft.com/office/drawing/2014/main" id="{712BC1D5-BD61-4F1A-83CF-6A87A87F4E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24681" y="2708150"/>
            <a:ext cx="3463967" cy="346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536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072" y="470925"/>
            <a:ext cx="3285756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A95261-1051-D146-B924-1FECAD318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271" y="1012004"/>
            <a:ext cx="2562119" cy="479540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Education: </a:t>
            </a:r>
            <a:r>
              <a:rPr lang="en-US" i="1" dirty="0">
                <a:solidFill>
                  <a:srgbClr val="FFFFFF"/>
                </a:solidFill>
              </a:rPr>
              <a:t>back to the future</a:t>
            </a:r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35C46AE9-10A0-41EE-944C-B2648A5051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9225840"/>
              </p:ext>
            </p:extLst>
          </p:nvPr>
        </p:nvGraphicFramePr>
        <p:xfrm>
          <a:off x="3895725" y="470924"/>
          <a:ext cx="4885203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0346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35162-A27E-034B-AAD1-84FBF3D4E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852" y="5091762"/>
            <a:ext cx="5875644" cy="12645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/>
            <a:r>
              <a:rPr lang="en-US" sz="4200" dirty="0"/>
              <a:t>My story begins in 2013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C5275B-59FF-634D-BC26-D8BD99BC0E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00" r="-2" b="-2"/>
          <a:stretch/>
        </p:blipFill>
        <p:spPr>
          <a:xfrm>
            <a:off x="-2987" y="10"/>
            <a:ext cx="9143999" cy="4571990"/>
          </a:xfrm>
          <a:prstGeom prst="rect">
            <a:avLst/>
          </a:prstGeom>
        </p:spPr>
      </p:pic>
      <p:cxnSp>
        <p:nvCxnSpPr>
          <p:cNvPr id="24" name="Straight Connector 21">
            <a:extLst>
              <a:ext uri="{FF2B5EF4-FFF2-40B4-BE49-F238E27FC236}">
                <a16:creationId xmlns:a16="http://schemas.microsoft.com/office/drawing/2014/main" id="{E126E481-B945-4179-BD79-05E96E9B2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91086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61BE23C-B4BD-A548-829D-8A95AE8365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351" b="8144"/>
          <a:stretch/>
        </p:blipFill>
        <p:spPr>
          <a:xfrm>
            <a:off x="5975513" y="-1"/>
            <a:ext cx="3168488" cy="3346705"/>
          </a:xfrm>
          <a:custGeom>
            <a:avLst/>
            <a:gdLst>
              <a:gd name="connsiteX0" fmla="*/ 1549963 w 4224651"/>
              <a:gd name="connsiteY0" fmla="*/ 0 h 3346705"/>
              <a:gd name="connsiteX1" fmla="*/ 1555540 w 4224651"/>
              <a:gd name="connsiteY1" fmla="*/ 0 h 3346705"/>
              <a:gd name="connsiteX2" fmla="*/ 2621768 w 4224651"/>
              <a:gd name="connsiteY2" fmla="*/ 0 h 3346705"/>
              <a:gd name="connsiteX3" fmla="*/ 4224651 w 4224651"/>
              <a:gd name="connsiteY3" fmla="*/ 0 h 3346705"/>
              <a:gd name="connsiteX4" fmla="*/ 4224651 w 4224651"/>
              <a:gd name="connsiteY4" fmla="*/ 3346705 h 3346705"/>
              <a:gd name="connsiteX5" fmla="*/ 0 w 4224651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2465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4224651" y="0"/>
                </a:lnTo>
                <a:lnTo>
                  <a:pt x="422465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C40DE3B-BC49-2340-9C22-A5A6495C69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69" r="1" b="8470"/>
          <a:stretch/>
        </p:blipFill>
        <p:spPr>
          <a:xfrm>
            <a:off x="3370075" y="243"/>
            <a:ext cx="5773923" cy="3346705"/>
          </a:xfrm>
          <a:custGeom>
            <a:avLst/>
            <a:gdLst>
              <a:gd name="connsiteX0" fmla="*/ 1549963 w 7698564"/>
              <a:gd name="connsiteY0" fmla="*/ 0 h 3346705"/>
              <a:gd name="connsiteX1" fmla="*/ 1555540 w 7698564"/>
              <a:gd name="connsiteY1" fmla="*/ 0 h 3346705"/>
              <a:gd name="connsiteX2" fmla="*/ 2621768 w 7698564"/>
              <a:gd name="connsiteY2" fmla="*/ 0 h 3346705"/>
              <a:gd name="connsiteX3" fmla="*/ 4832507 w 7698564"/>
              <a:gd name="connsiteY3" fmla="*/ 0 h 3346705"/>
              <a:gd name="connsiteX4" fmla="*/ 3282657 w 7698564"/>
              <a:gd name="connsiteY4" fmla="*/ 3346461 h 3346705"/>
              <a:gd name="connsiteX5" fmla="*/ 7698564 w 7698564"/>
              <a:gd name="connsiteY5" fmla="*/ 3346461 h 3346705"/>
              <a:gd name="connsiteX6" fmla="*/ 7698564 w 7698564"/>
              <a:gd name="connsiteY6" fmla="*/ 3346705 h 3346705"/>
              <a:gd name="connsiteX7" fmla="*/ 0 w 7698564"/>
              <a:gd name="connsiteY7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4832507" y="0"/>
                </a:lnTo>
                <a:lnTo>
                  <a:pt x="3282657" y="3346461"/>
                </a:lnTo>
                <a:lnTo>
                  <a:pt x="7698564" y="3346461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C99857-C169-B64E-9F78-5699A28774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73" r="6169" b="-3"/>
          <a:stretch/>
        </p:blipFill>
        <p:spPr>
          <a:xfrm>
            <a:off x="20" y="10"/>
            <a:ext cx="4394827" cy="3346695"/>
          </a:xfrm>
          <a:custGeom>
            <a:avLst/>
            <a:gdLst>
              <a:gd name="connsiteX0" fmla="*/ 0 w 5859797"/>
              <a:gd name="connsiteY0" fmla="*/ 0 h 3346705"/>
              <a:gd name="connsiteX1" fmla="*/ 5859797 w 5859797"/>
              <a:gd name="connsiteY1" fmla="*/ 0 h 3346705"/>
              <a:gd name="connsiteX2" fmla="*/ 4309834 w 5859797"/>
              <a:gd name="connsiteY2" fmla="*/ 3346705 h 3346705"/>
              <a:gd name="connsiteX3" fmla="*/ 4304257 w 5859797"/>
              <a:gd name="connsiteY3" fmla="*/ 3346705 h 3346705"/>
              <a:gd name="connsiteX4" fmla="*/ 3238029 w 5859797"/>
              <a:gd name="connsiteY4" fmla="*/ 3346705 h 3346705"/>
              <a:gd name="connsiteX5" fmla="*/ 0 w 5859797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D7243A-AF7F-2D4D-AD5E-8EA8A9A78FE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31" r="11178" b="-4"/>
          <a:stretch/>
        </p:blipFill>
        <p:spPr>
          <a:xfrm>
            <a:off x="4762567" y="3511295"/>
            <a:ext cx="4381433" cy="3346705"/>
          </a:xfrm>
          <a:custGeom>
            <a:avLst/>
            <a:gdLst>
              <a:gd name="connsiteX0" fmla="*/ 1549963 w 5841911"/>
              <a:gd name="connsiteY0" fmla="*/ 0 h 3346705"/>
              <a:gd name="connsiteX1" fmla="*/ 1555540 w 5841911"/>
              <a:gd name="connsiteY1" fmla="*/ 0 h 3346705"/>
              <a:gd name="connsiteX2" fmla="*/ 2621768 w 5841911"/>
              <a:gd name="connsiteY2" fmla="*/ 0 h 3346705"/>
              <a:gd name="connsiteX3" fmla="*/ 5841911 w 5841911"/>
              <a:gd name="connsiteY3" fmla="*/ 0 h 3346705"/>
              <a:gd name="connsiteX4" fmla="*/ 5841911 w 5841911"/>
              <a:gd name="connsiteY4" fmla="*/ 3346705 h 3346705"/>
              <a:gd name="connsiteX5" fmla="*/ 0 w 5841911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AAE2BC8-B1CD-564E-81ED-D7FC3013F6D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765" r="26264" b="-2"/>
          <a:stretch/>
        </p:blipFill>
        <p:spPr>
          <a:xfrm>
            <a:off x="2146419" y="3511296"/>
            <a:ext cx="3627504" cy="3346705"/>
          </a:xfrm>
          <a:custGeom>
            <a:avLst/>
            <a:gdLst>
              <a:gd name="connsiteX0" fmla="*/ 1549963 w 4836673"/>
              <a:gd name="connsiteY0" fmla="*/ 0 h 3346705"/>
              <a:gd name="connsiteX1" fmla="*/ 4836673 w 4836673"/>
              <a:gd name="connsiteY1" fmla="*/ 0 h 3346705"/>
              <a:gd name="connsiteX2" fmla="*/ 3286710 w 4836673"/>
              <a:gd name="connsiteY2" fmla="*/ 3346705 h 3346705"/>
              <a:gd name="connsiteX3" fmla="*/ 3281133 w 4836673"/>
              <a:gd name="connsiteY3" fmla="*/ 3346705 h 3346705"/>
              <a:gd name="connsiteX4" fmla="*/ 2214905 w 4836673"/>
              <a:gd name="connsiteY4" fmla="*/ 3346705 h 3346705"/>
              <a:gd name="connsiteX5" fmla="*/ 0 w 4836673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6673" h="3346705">
                <a:moveTo>
                  <a:pt x="1549963" y="0"/>
                </a:moveTo>
                <a:lnTo>
                  <a:pt x="4836673" y="0"/>
                </a:lnTo>
                <a:lnTo>
                  <a:pt x="3286710" y="3346705"/>
                </a:lnTo>
                <a:lnTo>
                  <a:pt x="3281133" y="3346705"/>
                </a:lnTo>
                <a:lnTo>
                  <a:pt x="2214905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AFCCB71-BC8A-0B4F-B4D4-505A85B19D1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3218" r="-1" b="6093"/>
          <a:stretch/>
        </p:blipFill>
        <p:spPr>
          <a:xfrm>
            <a:off x="-2" y="3511295"/>
            <a:ext cx="3160231" cy="3346705"/>
          </a:xfrm>
          <a:custGeom>
            <a:avLst/>
            <a:gdLst>
              <a:gd name="connsiteX0" fmla="*/ 0 w 4213642"/>
              <a:gd name="connsiteY0" fmla="*/ 0 h 3346705"/>
              <a:gd name="connsiteX1" fmla="*/ 4213642 w 4213642"/>
              <a:gd name="connsiteY1" fmla="*/ 0 h 3346705"/>
              <a:gd name="connsiteX2" fmla="*/ 2663679 w 4213642"/>
              <a:gd name="connsiteY2" fmla="*/ 3346705 h 3346705"/>
              <a:gd name="connsiteX3" fmla="*/ 2658102 w 4213642"/>
              <a:gd name="connsiteY3" fmla="*/ 3346705 h 3346705"/>
              <a:gd name="connsiteX4" fmla="*/ 1591874 w 4213642"/>
              <a:gd name="connsiteY4" fmla="*/ 3346705 h 3346705"/>
              <a:gd name="connsiteX5" fmla="*/ 0 w 4213642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13642" h="3346705">
                <a:moveTo>
                  <a:pt x="0" y="0"/>
                </a:moveTo>
                <a:lnTo>
                  <a:pt x="4213642" y="0"/>
                </a:lnTo>
                <a:lnTo>
                  <a:pt x="2663679" y="3346705"/>
                </a:lnTo>
                <a:lnTo>
                  <a:pt x="2658102" y="3346705"/>
                </a:lnTo>
                <a:lnTo>
                  <a:pt x="1591874" y="3346705"/>
                </a:lnTo>
                <a:lnTo>
                  <a:pt x="0" y="334670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29601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loud Callout 7">
            <a:extLst>
              <a:ext uri="{FF2B5EF4-FFF2-40B4-BE49-F238E27FC236}">
                <a16:creationId xmlns:a16="http://schemas.microsoft.com/office/drawing/2014/main" id="{71930324-9C1C-3B40-9F1E-A5016F8C4DBA}"/>
              </a:ext>
            </a:extLst>
          </p:cNvPr>
          <p:cNvSpPr/>
          <p:nvPr/>
        </p:nvSpPr>
        <p:spPr>
          <a:xfrm>
            <a:off x="6373906" y="448615"/>
            <a:ext cx="2770094" cy="225910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BE41F7-F51A-DD4E-A14F-9536F657F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8010" y="1"/>
            <a:ext cx="12165496" cy="6858000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D0CC337-7AE4-5144-AC8A-09D8E58C1073}"/>
              </a:ext>
            </a:extLst>
          </p:cNvPr>
          <p:cNvSpPr txBox="1">
            <a:spLocks/>
          </p:cNvSpPr>
          <p:nvPr/>
        </p:nvSpPr>
        <p:spPr>
          <a:xfrm>
            <a:off x="4001760" y="1199250"/>
            <a:ext cx="4516053" cy="15099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  <a:t>What makes a good teacher?</a:t>
            </a:r>
          </a:p>
        </p:txBody>
      </p:sp>
      <p:sp>
        <p:nvSpPr>
          <p:cNvPr id="9" name="Connector 8">
            <a:extLst>
              <a:ext uri="{FF2B5EF4-FFF2-40B4-BE49-F238E27FC236}">
                <a16:creationId xmlns:a16="http://schemas.microsoft.com/office/drawing/2014/main" id="{3DD714AF-0142-C046-8BAB-E45187C176CA}"/>
              </a:ext>
            </a:extLst>
          </p:cNvPr>
          <p:cNvSpPr/>
          <p:nvPr/>
        </p:nvSpPr>
        <p:spPr>
          <a:xfrm>
            <a:off x="6782082" y="2378909"/>
            <a:ext cx="367449" cy="32881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nector 12">
            <a:extLst>
              <a:ext uri="{FF2B5EF4-FFF2-40B4-BE49-F238E27FC236}">
                <a16:creationId xmlns:a16="http://schemas.microsoft.com/office/drawing/2014/main" id="{BB12DBC5-649E-E248-ACC3-03D41737A02D}"/>
              </a:ext>
            </a:extLst>
          </p:cNvPr>
          <p:cNvSpPr/>
          <p:nvPr/>
        </p:nvSpPr>
        <p:spPr>
          <a:xfrm>
            <a:off x="7239806" y="3040505"/>
            <a:ext cx="138209" cy="11583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nector 13">
            <a:extLst>
              <a:ext uri="{FF2B5EF4-FFF2-40B4-BE49-F238E27FC236}">
                <a16:creationId xmlns:a16="http://schemas.microsoft.com/office/drawing/2014/main" id="{E8D49017-D8C3-6D4A-9977-AB3D470145EE}"/>
              </a:ext>
            </a:extLst>
          </p:cNvPr>
          <p:cNvSpPr/>
          <p:nvPr/>
        </p:nvSpPr>
        <p:spPr>
          <a:xfrm>
            <a:off x="7123650" y="2709185"/>
            <a:ext cx="232313" cy="20400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47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7929" cy="6858000"/>
          </a:xfrm>
          <a:prstGeom prst="rect">
            <a:avLst/>
          </a:prstGeom>
          <a:gradFill>
            <a:gsLst>
              <a:gs pos="0">
                <a:schemeClr val="accent6">
                  <a:lumMod val="90000"/>
                </a:schemeClr>
              </a:gs>
              <a:gs pos="25000">
                <a:schemeClr val="accent6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9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A95261-1051-D146-B924-1FECAD318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59" y="2053641"/>
            <a:ext cx="2751871" cy="276009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Lesson #1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A0A30-BEA8-0C43-A15D-FA9F24C11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7930" y="801866"/>
            <a:ext cx="3979563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</a:rPr>
              <a:t>Teaching is not just about curriculum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Good curriculum + bad teacher = bad students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Our curriculum too prescriptive</a:t>
            </a:r>
          </a:p>
        </p:txBody>
      </p:sp>
    </p:spTree>
    <p:extLst>
      <p:ext uri="{BB962C8B-B14F-4D97-AF65-F5344CB8AC3E}">
        <p14:creationId xmlns:p14="http://schemas.microsoft.com/office/powerpoint/2010/main" val="458033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15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A95261-1051-D146-B924-1FECAD318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59" y="2053641"/>
            <a:ext cx="2751871" cy="276009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Lesson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A0A30-BEA8-0C43-A15D-FA9F24C11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7930" y="801866"/>
            <a:ext cx="3979563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</a:rPr>
              <a:t>A teacher has to recognize each student as an individual (and not as a batch/class)</a:t>
            </a:r>
          </a:p>
          <a:p>
            <a:pPr lvl="1"/>
            <a:r>
              <a:rPr lang="en-US" sz="2600" dirty="0">
                <a:solidFill>
                  <a:srgbClr val="000000"/>
                </a:solidFill>
              </a:rPr>
              <a:t>Get over the hangover from the Industrial Revolution model of education – </a:t>
            </a:r>
            <a:r>
              <a:rPr lang="en-US" sz="2600" b="1" dirty="0">
                <a:solidFill>
                  <a:srgbClr val="000000"/>
                </a:solidFill>
              </a:rPr>
              <a:t>pass/fail</a:t>
            </a:r>
            <a:r>
              <a:rPr lang="en-US" sz="2600" dirty="0">
                <a:solidFill>
                  <a:srgbClr val="000000"/>
                </a:solidFill>
              </a:rPr>
              <a:t>, batch, class, completion, </a:t>
            </a:r>
            <a:r>
              <a:rPr lang="en-US" sz="2600" b="1" dirty="0">
                <a:solidFill>
                  <a:srgbClr val="000000"/>
                </a:solidFill>
              </a:rPr>
              <a:t>grading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0ED3DF-3003-2840-A780-B4B1D58DD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5277" y="5190256"/>
            <a:ext cx="1714731" cy="163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628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7929" cy="6858000"/>
          </a:xfrm>
          <a:prstGeom prst="rect">
            <a:avLst/>
          </a:prstGeom>
          <a:gradFill>
            <a:gsLst>
              <a:gs pos="0">
                <a:srgbClr val="00B0F0">
                  <a:lumMod val="90000"/>
                </a:srgbClr>
              </a:gs>
              <a:gs pos="25000">
                <a:srgbClr val="00B0F0">
                  <a:lumMod val="90000"/>
                </a:srgb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A95261-1051-D146-B924-1FECAD318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59" y="2053641"/>
            <a:ext cx="2751871" cy="276009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Lesson #3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A0A30-BEA8-0C43-A15D-FA9F24C11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7930" y="801866"/>
            <a:ext cx="3979563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</a:rPr>
              <a:t>No learning takes place where a teacher is stressed, unmotivated or is unskilled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Quality of education = quality of teachers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To be a teacher is to be a good parent</a:t>
            </a:r>
          </a:p>
        </p:txBody>
      </p:sp>
    </p:spTree>
    <p:extLst>
      <p:ext uri="{BB962C8B-B14F-4D97-AF65-F5344CB8AC3E}">
        <p14:creationId xmlns:p14="http://schemas.microsoft.com/office/powerpoint/2010/main" val="1574673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7929" cy="6858000"/>
          </a:xfrm>
          <a:prstGeom prst="rect">
            <a:avLst/>
          </a:prstGeom>
          <a:gradFill>
            <a:gsLst>
              <a:gs pos="0">
                <a:srgbClr val="E3411B">
                  <a:lumMod val="90000"/>
                </a:srgbClr>
              </a:gs>
              <a:gs pos="25000">
                <a:srgbClr val="E3411B">
                  <a:lumMod val="90000"/>
                </a:srgb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A95261-1051-D146-B924-1FECAD318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59" y="2053641"/>
            <a:ext cx="2751871" cy="276009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Lesson #4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A0A30-BEA8-0C43-A15D-FA9F24C11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7930" y="801866"/>
            <a:ext cx="3979563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</a:rPr>
              <a:t>No such thing as 21</a:t>
            </a:r>
            <a:r>
              <a:rPr lang="en-US" sz="2800" b="1" baseline="30000" dirty="0">
                <a:solidFill>
                  <a:srgbClr val="000000"/>
                </a:solidFill>
              </a:rPr>
              <a:t>st</a:t>
            </a:r>
            <a:r>
              <a:rPr lang="en-US" sz="2800" b="1" dirty="0">
                <a:solidFill>
                  <a:srgbClr val="000000"/>
                </a:solidFill>
              </a:rPr>
              <a:t> century skill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This era is different from the previous eras – fast, cruel, competitive, global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How we </a:t>
            </a:r>
            <a:r>
              <a:rPr lang="en-US" sz="2400" b="1" dirty="0">
                <a:solidFill>
                  <a:srgbClr val="000000"/>
                </a:solidFill>
              </a:rPr>
              <a:t>prepare</a:t>
            </a:r>
            <a:r>
              <a:rPr lang="en-US" sz="2400" dirty="0">
                <a:solidFill>
                  <a:srgbClr val="000000"/>
                </a:solidFill>
              </a:rPr>
              <a:t> our children for their lives?</a:t>
            </a:r>
          </a:p>
          <a:p>
            <a:pPr lvl="1"/>
            <a:endParaRPr lang="en-US" sz="2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685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: Shape 31">
            <a:extLst>
              <a:ext uri="{FF2B5EF4-FFF2-40B4-BE49-F238E27FC236}">
                <a16:creationId xmlns:a16="http://schemas.microsoft.com/office/drawing/2014/main" id="{EA518CE4-E4D4-4D8A-980F-6D692AC96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237" y="0"/>
            <a:ext cx="4210162" cy="3957065"/>
          </a:xfrm>
          <a:custGeom>
            <a:avLst/>
            <a:gdLst>
              <a:gd name="connsiteX0" fmla="*/ 0 w 5155454"/>
              <a:gd name="connsiteY0" fmla="*/ 0 h 4845530"/>
              <a:gd name="connsiteX1" fmla="*/ 4766270 w 5155454"/>
              <a:gd name="connsiteY1" fmla="*/ 0 h 4845530"/>
              <a:gd name="connsiteX2" fmla="*/ 4896671 w 5155454"/>
              <a:gd name="connsiteY2" fmla="*/ 270697 h 4845530"/>
              <a:gd name="connsiteX3" fmla="*/ 5155454 w 5155454"/>
              <a:gd name="connsiteY3" fmla="*/ 1552495 h 4845530"/>
              <a:gd name="connsiteX4" fmla="*/ 1862419 w 5155454"/>
              <a:gd name="connsiteY4" fmla="*/ 4845530 h 4845530"/>
              <a:gd name="connsiteX5" fmla="*/ 21252 w 5155454"/>
              <a:gd name="connsiteY5" fmla="*/ 4283132 h 4845530"/>
              <a:gd name="connsiteX6" fmla="*/ 0 w 5155454"/>
              <a:gd name="connsiteY6" fmla="*/ 4267240 h 484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454" h="4845530">
                <a:moveTo>
                  <a:pt x="0" y="0"/>
                </a:moveTo>
                <a:lnTo>
                  <a:pt x="4766270" y="0"/>
                </a:lnTo>
                <a:lnTo>
                  <a:pt x="4896671" y="270697"/>
                </a:lnTo>
                <a:cubicBezTo>
                  <a:pt x="5063308" y="664671"/>
                  <a:pt x="5155454" y="1097822"/>
                  <a:pt x="5155454" y="1552495"/>
                </a:cubicBezTo>
                <a:cubicBezTo>
                  <a:pt x="5155454" y="3371188"/>
                  <a:pt x="3681112" y="4845530"/>
                  <a:pt x="1862419" y="4845530"/>
                </a:cubicBezTo>
                <a:cubicBezTo>
                  <a:pt x="1180409" y="4845530"/>
                  <a:pt x="546824" y="4638201"/>
                  <a:pt x="21252" y="4283132"/>
                </a:cubicBezTo>
                <a:lnTo>
                  <a:pt x="0" y="426724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43" name="Freeform: Shape 33">
            <a:extLst>
              <a:ext uri="{FF2B5EF4-FFF2-40B4-BE49-F238E27FC236}">
                <a16:creationId xmlns:a16="http://schemas.microsoft.com/office/drawing/2014/main" id="{5E6FAE32-AB12-4E77-A677-F6BD5D71A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237" y="1"/>
            <a:ext cx="4097175" cy="3853446"/>
          </a:xfrm>
          <a:custGeom>
            <a:avLst/>
            <a:gdLst>
              <a:gd name="connsiteX0" fmla="*/ 0 w 5017099"/>
              <a:gd name="connsiteY0" fmla="*/ 0 h 4718647"/>
              <a:gd name="connsiteX1" fmla="*/ 4599738 w 5017099"/>
              <a:gd name="connsiteY1" fmla="*/ 0 h 4718647"/>
              <a:gd name="connsiteX2" fmla="*/ 4636346 w 5017099"/>
              <a:gd name="connsiteY2" fmla="*/ 60259 h 4718647"/>
              <a:gd name="connsiteX3" fmla="*/ 5017099 w 5017099"/>
              <a:gd name="connsiteY3" fmla="*/ 1563967 h 4718647"/>
              <a:gd name="connsiteX4" fmla="*/ 1862419 w 5017099"/>
              <a:gd name="connsiteY4" fmla="*/ 4718647 h 4718647"/>
              <a:gd name="connsiteX5" fmla="*/ 98607 w 5017099"/>
              <a:gd name="connsiteY5" fmla="*/ 4179877 h 4718647"/>
              <a:gd name="connsiteX6" fmla="*/ 0 w 5017099"/>
              <a:gd name="connsiteY6" fmla="*/ 4106140 h 4718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Freeform: Shape 35">
            <a:extLst>
              <a:ext uri="{FF2B5EF4-FFF2-40B4-BE49-F238E27FC236}">
                <a16:creationId xmlns:a16="http://schemas.microsoft.com/office/drawing/2014/main" id="{F82BF3E2-EB0E-40D6-8835-2367A5316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6725" y="2900935"/>
            <a:ext cx="4517274" cy="3957065"/>
          </a:xfrm>
          <a:custGeom>
            <a:avLst/>
            <a:gdLst>
              <a:gd name="connsiteX0" fmla="*/ 3600823 w 6043520"/>
              <a:gd name="connsiteY0" fmla="*/ 0 h 5294033"/>
              <a:gd name="connsiteX1" fmla="*/ 5891281 w 6043520"/>
              <a:gd name="connsiteY1" fmla="*/ 822253 h 5294033"/>
              <a:gd name="connsiteX2" fmla="*/ 6043520 w 6043520"/>
              <a:gd name="connsiteY2" fmla="*/ 960617 h 5294033"/>
              <a:gd name="connsiteX3" fmla="*/ 6043520 w 6043520"/>
              <a:gd name="connsiteY3" fmla="*/ 5294033 h 5294033"/>
              <a:gd name="connsiteX4" fmla="*/ 423445 w 6043520"/>
              <a:gd name="connsiteY4" fmla="*/ 5294033 h 5294033"/>
              <a:gd name="connsiteX5" fmla="*/ 282971 w 6043520"/>
              <a:gd name="connsiteY5" fmla="*/ 5002426 h 5294033"/>
              <a:gd name="connsiteX6" fmla="*/ 0 w 6043520"/>
              <a:gd name="connsiteY6" fmla="*/ 3600823 h 5294033"/>
              <a:gd name="connsiteX7" fmla="*/ 3600823 w 6043520"/>
              <a:gd name="connsiteY7" fmla="*/ 0 h 529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3520" h="5294033">
                <a:moveTo>
                  <a:pt x="3600823" y="0"/>
                </a:moveTo>
                <a:cubicBezTo>
                  <a:pt x="4470871" y="0"/>
                  <a:pt x="5268847" y="308574"/>
                  <a:pt x="5891281" y="822253"/>
                </a:cubicBezTo>
                <a:lnTo>
                  <a:pt x="6043520" y="960617"/>
                </a:lnTo>
                <a:lnTo>
                  <a:pt x="6043520" y="5294033"/>
                </a:lnTo>
                <a:lnTo>
                  <a:pt x="423445" y="5294033"/>
                </a:lnTo>
                <a:lnTo>
                  <a:pt x="282971" y="5002426"/>
                </a:lnTo>
                <a:cubicBezTo>
                  <a:pt x="100759" y="4571630"/>
                  <a:pt x="0" y="4097993"/>
                  <a:pt x="0" y="3600823"/>
                </a:cubicBezTo>
                <a:cubicBezTo>
                  <a:pt x="0" y="1612143"/>
                  <a:pt x="1612143" y="0"/>
                  <a:pt x="360082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45" name="Freeform: Shape 37">
            <a:extLst>
              <a:ext uri="{FF2B5EF4-FFF2-40B4-BE49-F238E27FC236}">
                <a16:creationId xmlns:a16="http://schemas.microsoft.com/office/drawing/2014/main" id="{CB6FFAAC-8A48-4FBF-BAFE-BAD367694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27817" y="3002025"/>
            <a:ext cx="4416183" cy="3855974"/>
          </a:xfrm>
          <a:custGeom>
            <a:avLst/>
            <a:gdLst>
              <a:gd name="connsiteX0" fmla="*/ 3465576 w 5908273"/>
              <a:gd name="connsiteY0" fmla="*/ 0 h 5158786"/>
              <a:gd name="connsiteX1" fmla="*/ 5670004 w 5908273"/>
              <a:gd name="connsiteY1" fmla="*/ 791369 h 5158786"/>
              <a:gd name="connsiteX2" fmla="*/ 5908273 w 5908273"/>
              <a:gd name="connsiteY2" fmla="*/ 1007923 h 5158786"/>
              <a:gd name="connsiteX3" fmla="*/ 5908273 w 5908273"/>
              <a:gd name="connsiteY3" fmla="*/ 5158786 h 5158786"/>
              <a:gd name="connsiteX4" fmla="*/ 443374 w 5908273"/>
              <a:gd name="connsiteY4" fmla="*/ 5158786 h 5158786"/>
              <a:gd name="connsiteX5" fmla="*/ 418277 w 5908273"/>
              <a:gd name="connsiteY5" fmla="*/ 5117476 h 5158786"/>
              <a:gd name="connsiteX6" fmla="*/ 0 w 5908273"/>
              <a:gd name="connsiteY6" fmla="*/ 3465576 h 5158786"/>
              <a:gd name="connsiteX7" fmla="*/ 3465576 w 5908273"/>
              <a:gd name="connsiteY7" fmla="*/ 0 h 5158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81E86DD-89E6-42B2-8675-84B7C56BF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11586" y="2247666"/>
            <a:ext cx="3429000" cy="3429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42" name="Freeform: Shape 41">
            <a:extLst>
              <a:ext uri="{FF2B5EF4-FFF2-40B4-BE49-F238E27FC236}">
                <a16:creationId xmlns:a16="http://schemas.microsoft.com/office/drawing/2014/main" id="{440EF577-B6F8-4C57-B956-AB860B388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14456" y="2350536"/>
            <a:ext cx="3223260" cy="3223260"/>
          </a:xfrm>
          <a:custGeom>
            <a:avLst/>
            <a:gdLst>
              <a:gd name="connsiteX0" fmla="*/ 2148840 w 4297680"/>
              <a:gd name="connsiteY0" fmla="*/ 0 h 4297680"/>
              <a:gd name="connsiteX1" fmla="*/ 4297680 w 4297680"/>
              <a:gd name="connsiteY1" fmla="*/ 2148840 h 4297680"/>
              <a:gd name="connsiteX2" fmla="*/ 2148840 w 4297680"/>
              <a:gd name="connsiteY2" fmla="*/ 4297680 h 4297680"/>
              <a:gd name="connsiteX3" fmla="*/ 0 w 4297680"/>
              <a:gd name="connsiteY3" fmla="*/ 2148840 h 4297680"/>
              <a:gd name="connsiteX4" fmla="*/ 2148840 w 4297680"/>
              <a:gd name="connsiteY4" fmla="*/ 0 h 4297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125E71-03D1-8A4C-B101-4C6B2C814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556295"/>
            <a:ext cx="2863446" cy="20044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5D8AC7-E1A6-7048-B54F-6EE7CE36C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9267" y="270238"/>
            <a:ext cx="3680076" cy="20700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232C68-6AC4-8E4F-830A-2D2A44148B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00" y="4863548"/>
            <a:ext cx="2414523" cy="15996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CC5A78-0146-6D4F-B199-1EA71F3B90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5662" y="3242000"/>
            <a:ext cx="2126540" cy="14619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0A9D89-9793-504A-BB09-D4AFB8FA7D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9253" y="4010534"/>
            <a:ext cx="2893249" cy="195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647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95261-1051-D146-B924-1FECAD318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842" y="2405033"/>
            <a:ext cx="2468166" cy="2287588"/>
          </a:xfrm>
        </p:spPr>
        <p:txBody>
          <a:bodyPr anchor="ctr">
            <a:normAutofit/>
          </a:bodyPr>
          <a:lstStyle/>
          <a:p>
            <a:r>
              <a:rPr lang="en-US" sz="3100" dirty="0"/>
              <a:t>Four-pillar Wellbeing Curriculum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5B681D1-5391-6D41-95FC-528A6603C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035" y="2353860"/>
            <a:ext cx="1631554" cy="9914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FADCA96-BF43-EA4C-94F1-FFE5542B5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512" y="5179561"/>
            <a:ext cx="1617236" cy="107815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D4F27DB-85B9-C04A-959A-C1807244B9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3035" y="963959"/>
            <a:ext cx="1640162" cy="1093441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9BF42EF3-7921-1F4D-B9D6-8B9FF42FC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7188" y="963959"/>
            <a:ext cx="4222377" cy="1093441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sz="1800" b="1" i="1" dirty="0">
                <a:solidFill>
                  <a:srgbClr val="C00000"/>
                </a:solidFill>
              </a:rPr>
              <a:t>Mindfulness:</a:t>
            </a:r>
            <a:r>
              <a:rPr lang="en-US" sz="1800" b="1" i="1" dirty="0"/>
              <a:t> </a:t>
            </a:r>
            <a:r>
              <a:rPr lang="en-US" sz="1800" dirty="0"/>
              <a:t>cultivates non-judgmental </a:t>
            </a:r>
            <a:r>
              <a:rPr lang="en-US" sz="1800" u="sng" dirty="0"/>
              <a:t>attention to the present moment</a:t>
            </a:r>
            <a:r>
              <a:rPr lang="en-US" sz="1800" dirty="0"/>
              <a:t>; an important aspect of developing calmness, focus, &amp; self- awareness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46FAD09-F952-F44E-B06F-0EFB6D5D5DC6}"/>
              </a:ext>
            </a:extLst>
          </p:cNvPr>
          <p:cNvSpPr txBox="1">
            <a:spLocks/>
          </p:cNvSpPr>
          <p:nvPr/>
        </p:nvSpPr>
        <p:spPr>
          <a:xfrm>
            <a:off x="4397187" y="2251860"/>
            <a:ext cx="4222377" cy="10934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700" b="1" i="1" dirty="0">
                <a:solidFill>
                  <a:srgbClr val="C00000"/>
                </a:solidFill>
              </a:rPr>
              <a:t>Community</a:t>
            </a:r>
            <a:r>
              <a:rPr lang="en-US" sz="1700" b="1" i="1" dirty="0"/>
              <a:t>: </a:t>
            </a:r>
            <a:r>
              <a:rPr lang="en-US" sz="1800" dirty="0"/>
              <a:t>lets us bring out the best in each other by bringing out the best in ourselves. </a:t>
            </a:r>
            <a:r>
              <a:rPr lang="en-US" sz="1800" u="sng" dirty="0"/>
              <a:t>Create safe, healthy classrooms </a:t>
            </a:r>
            <a:r>
              <a:rPr lang="en-US" sz="1800" dirty="0"/>
              <a:t>using positive psychology.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D43AC9BF-E003-3545-805C-24AFDEDA636B}"/>
              </a:ext>
            </a:extLst>
          </p:cNvPr>
          <p:cNvSpPr txBox="1">
            <a:spLocks/>
          </p:cNvSpPr>
          <p:nvPr/>
        </p:nvSpPr>
        <p:spPr>
          <a:xfrm>
            <a:off x="4397186" y="3752353"/>
            <a:ext cx="4222377" cy="10934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700" b="1" i="1" dirty="0">
                <a:solidFill>
                  <a:srgbClr val="C00000"/>
                </a:solidFill>
              </a:rPr>
              <a:t>Self-curiosity</a:t>
            </a:r>
            <a:r>
              <a:rPr lang="en-US" sz="1700" b="1" i="1" dirty="0"/>
              <a:t>: </a:t>
            </a:r>
            <a:r>
              <a:rPr lang="en-US" sz="1800" dirty="0"/>
              <a:t>empowers students and staff to </a:t>
            </a:r>
            <a:r>
              <a:rPr lang="en-US" sz="1800" u="sng" dirty="0"/>
              <a:t>cultivate emotional intelligence, positivity</a:t>
            </a:r>
            <a:r>
              <a:rPr lang="en-US" sz="1800" dirty="0"/>
              <a:t>, self-awareness, and the ability to understand the emotions of others. 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217BC0E-FDC5-614B-93C1-83587286B931}"/>
              </a:ext>
            </a:extLst>
          </p:cNvPr>
          <p:cNvSpPr txBox="1">
            <a:spLocks/>
          </p:cNvSpPr>
          <p:nvPr/>
        </p:nvSpPr>
        <p:spPr>
          <a:xfrm>
            <a:off x="4397186" y="5091649"/>
            <a:ext cx="4222377" cy="10934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i="1" dirty="0">
                <a:solidFill>
                  <a:srgbClr val="C00000"/>
                </a:solidFill>
              </a:rPr>
              <a:t>Contentment:</a:t>
            </a:r>
            <a:r>
              <a:rPr lang="en-US" sz="1800" b="1" i="1" dirty="0"/>
              <a:t> </a:t>
            </a:r>
            <a:r>
              <a:rPr lang="en-US" sz="1800" dirty="0"/>
              <a:t>helps cultivate a </a:t>
            </a:r>
            <a:r>
              <a:rPr lang="en-US" sz="1800" u="sng" dirty="0"/>
              <a:t>sense of unconditional acceptance and appreciation for all experiences</a:t>
            </a:r>
            <a:r>
              <a:rPr lang="en-US" sz="1800" dirty="0"/>
              <a:t>, as well as improving creativity and psychological adaptability.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5C1DDF4-6E42-471F-8DA4-FA7751703C7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0999" b="-1"/>
          <a:stretch/>
        </p:blipFill>
        <p:spPr>
          <a:xfrm>
            <a:off x="2443035" y="3745987"/>
            <a:ext cx="1612713" cy="105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5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06B978-2B0B-4141-807E-04989832E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814222"/>
            <a:ext cx="8197341" cy="284857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2257994-BD97-4691-8B89-198A6D2BAB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18509"/>
            <a:ext cx="9144000" cy="193949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F90931-E138-D64B-A59E-CE601E74B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150" y="4269282"/>
            <a:ext cx="6743700" cy="1264762"/>
          </a:xfrm>
          <a:solidFill>
            <a:srgbClr val="FFFFFF"/>
          </a:solidFill>
          <a:ln w="38100">
            <a:solidFill>
              <a:srgbClr val="404040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2800" dirty="0">
                <a:solidFill>
                  <a:srgbClr val="404040"/>
                </a:solidFill>
              </a:rPr>
              <a:t>Four-Pillars Wellbeing Curriculum</a:t>
            </a:r>
            <a:br>
              <a:rPr lang="en-US" sz="2800" dirty="0">
                <a:solidFill>
                  <a:srgbClr val="404040"/>
                </a:solidFill>
              </a:rPr>
            </a:br>
            <a:r>
              <a:rPr lang="en-US" sz="2800" dirty="0">
                <a:solidFill>
                  <a:srgbClr val="404040"/>
                </a:solidFill>
              </a:rPr>
              <a:t>Overview</a:t>
            </a:r>
            <a:endParaRPr lang="en-US" sz="2800" kern="1200" dirty="0">
              <a:solidFill>
                <a:srgbClr val="40404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32989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355E96-12B6-6E4B-9DBC-7B969F02E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2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Stats from the schools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E3ABA1-699F-8844-819E-76462E615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55" y="1675227"/>
            <a:ext cx="7543689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61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83551" y="343486"/>
            <a:ext cx="8579094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355E96-12B6-6E4B-9DBC-7B969F02E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554" y="466578"/>
            <a:ext cx="8354891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Some more stats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57350" y="1448631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ECA28FA2-4E68-334A-976D-1C2643170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894" y="2665646"/>
            <a:ext cx="8622615" cy="368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275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2E890D-7EDB-954F-A3B6-A055D8FF66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5" r="1" b="1"/>
          <a:stretch/>
        </p:blipFill>
        <p:spPr>
          <a:xfrm>
            <a:off x="20" y="10"/>
            <a:ext cx="9143980" cy="46669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A95261-1051-D146-B924-1FECAD318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642" y="4927553"/>
            <a:ext cx="3766337" cy="1509931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0000"/>
                </a:solidFill>
              </a:rPr>
              <a:t>When lost, turn back and trace your footsteps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A0A30-BEA8-0C43-A15D-FA9F24C11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2685" y="4887212"/>
            <a:ext cx="3694808" cy="1509935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Who are we? We do we come from? What do we hold dear as Bhutanese?</a:t>
            </a:r>
          </a:p>
        </p:txBody>
      </p:sp>
    </p:spTree>
    <p:extLst>
      <p:ext uri="{BB962C8B-B14F-4D97-AF65-F5344CB8AC3E}">
        <p14:creationId xmlns:p14="http://schemas.microsoft.com/office/powerpoint/2010/main" val="2391114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95261-1051-D146-B924-1FECAD318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75" y="978102"/>
            <a:ext cx="7941325" cy="1062644"/>
          </a:xfrm>
        </p:spPr>
        <p:txBody>
          <a:bodyPr anchor="b">
            <a:normAutofit/>
          </a:bodyPr>
          <a:lstStyle/>
          <a:p>
            <a:r>
              <a:rPr lang="en-US" dirty="0"/>
              <a:t>What did your mom tell you?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3FC66A-BA97-DF44-8596-CE1DEB5766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/>
          </a:blip>
          <a:srcRect l="131" r="4322" b="-4"/>
          <a:stretch/>
        </p:blipFill>
        <p:spPr>
          <a:xfrm>
            <a:off x="835517" y="2811104"/>
            <a:ext cx="2524860" cy="264263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A0A30-BEA8-0C43-A15D-FA9F24C11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6515" y="3172764"/>
            <a:ext cx="4944885" cy="1664280"/>
          </a:xfrm>
        </p:spPr>
        <p:txBody>
          <a:bodyPr>
            <a:normAutofit/>
          </a:bodyPr>
          <a:lstStyle/>
          <a:p>
            <a:r>
              <a:rPr lang="en-US" sz="2800" dirty="0"/>
              <a:t>Know the limits (</a:t>
            </a:r>
            <a:r>
              <a:rPr lang="en-US" sz="2800" i="1" dirty="0" err="1"/>
              <a:t>tsham</a:t>
            </a:r>
            <a:r>
              <a:rPr lang="en-US" sz="2800" i="1" dirty="0"/>
              <a:t> </a:t>
            </a:r>
            <a:r>
              <a:rPr lang="en-US" sz="2800" i="1" dirty="0" err="1"/>
              <a:t>tshay</a:t>
            </a:r>
            <a:r>
              <a:rPr lang="en-US" sz="2800" dirty="0"/>
              <a:t>)</a:t>
            </a:r>
          </a:p>
          <a:p>
            <a:r>
              <a:rPr lang="en-US" sz="2800" dirty="0"/>
              <a:t>Take care of your mind (</a:t>
            </a:r>
            <a:r>
              <a:rPr lang="en-US" sz="2800" i="1" dirty="0" err="1"/>
              <a:t>sem</a:t>
            </a:r>
            <a:r>
              <a:rPr lang="en-US" sz="2800" dirty="0"/>
              <a:t>)</a:t>
            </a:r>
          </a:p>
          <a:p>
            <a:r>
              <a:rPr lang="en-US" sz="2800" dirty="0"/>
              <a:t>Think as community (</a:t>
            </a:r>
            <a:r>
              <a:rPr lang="en-US" sz="2800" i="1" dirty="0" err="1"/>
              <a:t>mang</a:t>
            </a:r>
            <a:r>
              <a:rPr lang="en-US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98448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ADD6944-E8CE-2E44-82B4-D7C2617DA1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57" r="19698"/>
          <a:stretch/>
        </p:blipFill>
        <p:spPr>
          <a:xfrm>
            <a:off x="0" y="-115891"/>
            <a:ext cx="9143980" cy="46669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A95261-1051-D146-B924-1FECAD318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946" y="4796361"/>
            <a:ext cx="3766337" cy="1509931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000000"/>
                </a:solidFill>
              </a:rPr>
              <a:t>We Bhutanese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A0A30-BEA8-0C43-A15D-FA9F24C11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529" y="4974784"/>
            <a:ext cx="4109964" cy="1509935"/>
          </a:xfrm>
        </p:spPr>
        <p:txBody>
          <a:bodyPr anchor="ctr">
            <a:no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Uphold our timeless Values</a:t>
            </a:r>
          </a:p>
          <a:p>
            <a:r>
              <a:rPr lang="en-US" sz="2400" dirty="0">
                <a:solidFill>
                  <a:srgbClr val="000000"/>
                </a:solidFill>
              </a:rPr>
              <a:t>Are adaptable and positive</a:t>
            </a:r>
          </a:p>
          <a:p>
            <a:r>
              <a:rPr lang="en-US" sz="2400" dirty="0">
                <a:solidFill>
                  <a:srgbClr val="000000"/>
                </a:solidFill>
              </a:rPr>
              <a:t>As a country there is a Vision (GNH)</a:t>
            </a:r>
          </a:p>
        </p:txBody>
      </p:sp>
    </p:spTree>
    <p:extLst>
      <p:ext uri="{BB962C8B-B14F-4D97-AF65-F5344CB8AC3E}">
        <p14:creationId xmlns:p14="http://schemas.microsoft.com/office/powerpoint/2010/main" val="2486737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B120C-BE3A-D646-A7C7-FAF582BC2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723578"/>
            <a:ext cx="2540329" cy="1645501"/>
          </a:xfrm>
        </p:spPr>
        <p:txBody>
          <a:bodyPr>
            <a:normAutofit/>
          </a:bodyPr>
          <a:lstStyle/>
          <a:p>
            <a:r>
              <a:rPr lang="en-US" dirty="0"/>
              <a:t>Wellbeing Tools for Teachers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9F654-13E5-144E-9001-89FE9C716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" y="2548467"/>
            <a:ext cx="2540328" cy="3628495"/>
          </a:xfrm>
        </p:spPr>
        <p:txBody>
          <a:bodyPr>
            <a:normAutofit/>
          </a:bodyPr>
          <a:lstStyle/>
          <a:p>
            <a:r>
              <a:rPr lang="en-US" sz="1800" b="1" i="1" dirty="0" err="1">
                <a:solidFill>
                  <a:srgbClr val="FFFF00"/>
                </a:solidFill>
              </a:rPr>
              <a:t>Sem</a:t>
            </a:r>
            <a:r>
              <a:rPr lang="en-US" sz="1800" dirty="0"/>
              <a:t> – Mindfulness/self-awareness</a:t>
            </a:r>
          </a:p>
          <a:p>
            <a:r>
              <a:rPr lang="en-US" sz="1800" b="1" i="1" dirty="0" err="1">
                <a:solidFill>
                  <a:srgbClr val="FFFF00"/>
                </a:solidFill>
              </a:rPr>
              <a:t>Mang</a:t>
            </a:r>
            <a:r>
              <a:rPr lang="en-US" sz="1800" b="1" i="1" dirty="0">
                <a:solidFill>
                  <a:srgbClr val="FFFF00"/>
                </a:solidFill>
              </a:rPr>
              <a:t> -</a:t>
            </a:r>
            <a:r>
              <a:rPr lang="en-US" sz="1800" dirty="0"/>
              <a:t>Community/harmony</a:t>
            </a:r>
          </a:p>
          <a:p>
            <a:r>
              <a:rPr lang="en-US" sz="1800" b="1" i="1" dirty="0" err="1">
                <a:solidFill>
                  <a:srgbClr val="FFFF00"/>
                </a:solidFill>
              </a:rPr>
              <a:t>Tsewa</a:t>
            </a:r>
            <a:r>
              <a:rPr lang="en-US" sz="1800" b="1" i="1" dirty="0">
                <a:solidFill>
                  <a:srgbClr val="FFFF00"/>
                </a:solidFill>
              </a:rPr>
              <a:t> - </a:t>
            </a:r>
            <a:r>
              <a:rPr lang="en-US" sz="1800" dirty="0"/>
              <a:t>Self-care/growth</a:t>
            </a:r>
          </a:p>
          <a:p>
            <a:r>
              <a:rPr lang="en-US" sz="1800" b="1" i="1" dirty="0" err="1">
                <a:solidFill>
                  <a:srgbClr val="FFFF00"/>
                </a:solidFill>
              </a:rPr>
              <a:t>Tsham</a:t>
            </a:r>
            <a:r>
              <a:rPr lang="en-US" sz="1800" b="1" i="1" dirty="0">
                <a:solidFill>
                  <a:srgbClr val="FFFF00"/>
                </a:solidFill>
              </a:rPr>
              <a:t> </a:t>
            </a:r>
            <a:r>
              <a:rPr lang="en-US" sz="1800" b="1" i="1" dirty="0" err="1">
                <a:solidFill>
                  <a:srgbClr val="FFFF00"/>
                </a:solidFill>
              </a:rPr>
              <a:t>Tshay</a:t>
            </a:r>
            <a:r>
              <a:rPr lang="en-US" sz="1800" b="1" i="1" dirty="0">
                <a:solidFill>
                  <a:srgbClr val="FFFF00"/>
                </a:solidFill>
              </a:rPr>
              <a:t> -</a:t>
            </a:r>
            <a:r>
              <a:rPr lang="en-US" sz="1800" dirty="0"/>
              <a:t>Contentment/balance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BB6D9F6-3E47-45AD-8461-718A3C87E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03806" y="0"/>
            <a:ext cx="5740194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3B16A00-A549-4B07-B8C2-4B3A966D9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45105" y="321732"/>
            <a:ext cx="3083291" cy="3674848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5E1AAAB-121A-2A4B-8D15-085F1B30D5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" b="10"/>
          <a:stretch/>
        </p:blipFill>
        <p:spPr>
          <a:xfrm>
            <a:off x="3757097" y="738962"/>
            <a:ext cx="2831924" cy="2831924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33B86BAE-87B4-4192-ABB2-627FFC965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38617" y="321732"/>
            <a:ext cx="2074512" cy="3026832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28D7C56-878A-C24B-A4A9-E5BB86AE03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755" r="3" b="3481"/>
          <a:stretch/>
        </p:blipFill>
        <p:spPr>
          <a:xfrm>
            <a:off x="6959729" y="1048750"/>
            <a:ext cx="1828877" cy="1568565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22BB4F03-4463-45CC-89A7-8E03412ED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45105" y="4155753"/>
            <a:ext cx="3083291" cy="2380509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BD81911-BFCB-1F40-B439-4C6569BED8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24" r="13673" b="-2"/>
          <a:stretch/>
        </p:blipFill>
        <p:spPr>
          <a:xfrm>
            <a:off x="3941441" y="4318312"/>
            <a:ext cx="2463236" cy="2065554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80E1AEAE-1F52-4C29-925C-27738417E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38617" y="3509431"/>
            <a:ext cx="2074512" cy="3026832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01BBCB-AAE5-BE45-9BEB-E7F857E99DB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" b="4"/>
          <a:stretch/>
        </p:blipFill>
        <p:spPr>
          <a:xfrm>
            <a:off x="6959729" y="4112642"/>
            <a:ext cx="1828877" cy="1828877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95DFB2C-0DA3-974B-9DD6-673B6F6D3C8A}"/>
              </a:ext>
            </a:extLst>
          </p:cNvPr>
          <p:cNvSpPr txBox="1">
            <a:spLocks/>
          </p:cNvSpPr>
          <p:nvPr/>
        </p:nvSpPr>
        <p:spPr>
          <a:xfrm>
            <a:off x="3916586" y="389981"/>
            <a:ext cx="2540328" cy="535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i="1" dirty="0" err="1">
                <a:solidFill>
                  <a:schemeClr val="bg1"/>
                </a:solidFill>
              </a:rPr>
              <a:t>tsham</a:t>
            </a:r>
            <a:r>
              <a:rPr lang="en-US" sz="2000" b="1" i="1" dirty="0">
                <a:solidFill>
                  <a:schemeClr val="bg1"/>
                </a:solidFill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</a:rPr>
              <a:t>tshay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090A88D-97CE-1049-B229-79EAC77A7F53}"/>
              </a:ext>
            </a:extLst>
          </p:cNvPr>
          <p:cNvSpPr txBox="1">
            <a:spLocks/>
          </p:cNvSpPr>
          <p:nvPr/>
        </p:nvSpPr>
        <p:spPr>
          <a:xfrm>
            <a:off x="6541310" y="389980"/>
            <a:ext cx="2540328" cy="535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i="1" dirty="0" err="1">
                <a:solidFill>
                  <a:schemeClr val="bg1"/>
                </a:solidFill>
              </a:rPr>
              <a:t>tsewa</a:t>
            </a:r>
            <a:endParaRPr lang="en-US" sz="2000" b="1" i="1" dirty="0">
              <a:solidFill>
                <a:schemeClr val="bg1"/>
              </a:solidFill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8E81D3E-62C7-5F42-B1E0-5923071F05CA}"/>
              </a:ext>
            </a:extLst>
          </p:cNvPr>
          <p:cNvSpPr txBox="1">
            <a:spLocks/>
          </p:cNvSpPr>
          <p:nvPr/>
        </p:nvSpPr>
        <p:spPr>
          <a:xfrm>
            <a:off x="6810324" y="3561363"/>
            <a:ext cx="2074512" cy="535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i="1" dirty="0" err="1">
                <a:solidFill>
                  <a:schemeClr val="bg1"/>
                </a:solidFill>
              </a:rPr>
              <a:t>sem</a:t>
            </a:r>
            <a:endParaRPr lang="en-US" sz="2000" b="1" i="1" dirty="0">
              <a:solidFill>
                <a:schemeClr val="bg1"/>
              </a:solidFill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C3C62D90-914A-0649-9D37-3CE09E746395}"/>
              </a:ext>
            </a:extLst>
          </p:cNvPr>
          <p:cNvSpPr txBox="1">
            <a:spLocks/>
          </p:cNvSpPr>
          <p:nvPr/>
        </p:nvSpPr>
        <p:spPr>
          <a:xfrm>
            <a:off x="3831816" y="4093100"/>
            <a:ext cx="2540328" cy="535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i="1" dirty="0" err="1">
                <a:solidFill>
                  <a:schemeClr val="bg1"/>
                </a:solidFill>
              </a:rPr>
              <a:t>mang</a:t>
            </a:r>
            <a:endParaRPr lang="en-US" sz="18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3684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91834-3FB6-4344-B9F2-EF48C1F8B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699" y="687480"/>
            <a:ext cx="5605629" cy="994172"/>
          </a:xfrm>
        </p:spPr>
        <p:txBody>
          <a:bodyPr>
            <a:normAutofit/>
          </a:bodyPr>
          <a:lstStyle/>
          <a:p>
            <a:r>
              <a:rPr lang="en-US" sz="3850" dirty="0"/>
              <a:t>Way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A1CAF-8644-DD46-8E22-30836368C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321" y="1795347"/>
            <a:ext cx="5033221" cy="4220824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2200" dirty="0"/>
              <a:t>Teachers have to be put at the center of education system</a:t>
            </a:r>
          </a:p>
          <a:p>
            <a:r>
              <a:rPr lang="en-US" sz="2200" dirty="0"/>
              <a:t>Need to look beyond their physiological needs - at their intellectual and emotional growth and practices</a:t>
            </a:r>
          </a:p>
          <a:p>
            <a:r>
              <a:rPr lang="en-US" sz="2200" dirty="0"/>
              <a:t>Wellbeing Tools for Teachers (WBTT) could provide the skills for teachers to be better teachers - and good human being</a:t>
            </a:r>
          </a:p>
          <a:p>
            <a:r>
              <a:rPr lang="en-US" sz="2200" dirty="0"/>
              <a:t>WBTT marries the traditional Bhutanese values with positive psychology = powerful tool to bring wellbeing to the class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800" dirty="0">
                <a:solidFill>
                  <a:srgbClr val="C00000"/>
                </a:solidFill>
              </a:rPr>
              <a:t>If general wellbeing is achieved, isn’t that our Vision of GNH?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Graphic 6" descr="Teacher">
            <a:extLst>
              <a:ext uri="{FF2B5EF4-FFF2-40B4-BE49-F238E27FC236}">
                <a16:creationId xmlns:a16="http://schemas.microsoft.com/office/drawing/2014/main" id="{EE04EB05-3438-4661-85D2-E3A40559CC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986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448B9-70E3-6840-A62E-A5B669786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699" y="687480"/>
            <a:ext cx="5605629" cy="994172"/>
          </a:xfrm>
        </p:spPr>
        <p:txBody>
          <a:bodyPr>
            <a:normAutofit/>
          </a:bodyPr>
          <a:lstStyle/>
          <a:p>
            <a:r>
              <a:rPr lang="en-US" sz="3850"/>
              <a:t>Contacts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AEF9F-3AE7-294B-A9C7-3D41CE659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110" y="1534886"/>
            <a:ext cx="5315457" cy="378822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www.dorji-wangchuk.com</a:t>
            </a:r>
            <a:endParaRPr lang="en-US" sz="2400" dirty="0">
              <a:hlinkClick r:id="rId2"/>
            </a:endParaRPr>
          </a:p>
          <a:p>
            <a:pPr marL="0" indent="0">
              <a:buNone/>
            </a:pPr>
            <a:r>
              <a:rPr lang="en-US" sz="2400" dirty="0">
                <a:hlinkClick r:id="rId3"/>
              </a:rPr>
              <a:t>dorji.wangchuk@yahoo.com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hlinkClick r:id="rId2"/>
              </a:rPr>
              <a:t>dorji@contentment.org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WhatsApp: +975 17110881</a:t>
            </a:r>
          </a:p>
          <a:p>
            <a:pPr marL="0" indent="0">
              <a:buNone/>
            </a:pPr>
            <a:r>
              <a:rPr lang="en-US" sz="2400" dirty="0"/>
              <a:t>Facebook &amp; WeChat: </a:t>
            </a:r>
            <a:r>
              <a:rPr lang="en-US" sz="2400" dirty="0" err="1"/>
              <a:t>dorjiwangchukmac</a:t>
            </a:r>
            <a:endParaRPr lang="en-US" sz="2400" dirty="0"/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6" name="Graphic 6" descr="Envelope">
            <a:extLst>
              <a:ext uri="{FF2B5EF4-FFF2-40B4-BE49-F238E27FC236}">
                <a16:creationId xmlns:a16="http://schemas.microsoft.com/office/drawing/2014/main" id="{89938C81-C4AC-4B47-AB02-8446FF56D1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097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515</Words>
  <Application>Microsoft Macintosh PowerPoint</Application>
  <PresentationFormat>On-screen Show (4:3)</PresentationFormat>
  <Paragraphs>70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Chalkduster</vt:lpstr>
      <vt:lpstr>Office Theme</vt:lpstr>
      <vt:lpstr>Education:  back to the future</vt:lpstr>
      <vt:lpstr>Education: back to the future</vt:lpstr>
      <vt:lpstr>My story begins in 2013</vt:lpstr>
      <vt:lpstr>PowerPoint Presentation</vt:lpstr>
      <vt:lpstr>PowerPoint Presentation</vt:lpstr>
      <vt:lpstr>Lesson #1</vt:lpstr>
      <vt:lpstr>Lesson #2</vt:lpstr>
      <vt:lpstr>Lesson #3</vt:lpstr>
      <vt:lpstr>Lesson #4</vt:lpstr>
      <vt:lpstr>PowerPoint Presentation</vt:lpstr>
      <vt:lpstr>Four-pillar Wellbeing Curriculum</vt:lpstr>
      <vt:lpstr>Four-Pillars Wellbeing Curriculum Overview</vt:lpstr>
      <vt:lpstr>Stats from the schools</vt:lpstr>
      <vt:lpstr>Some more stats</vt:lpstr>
      <vt:lpstr>When lost, turn back and trace your footsteps</vt:lpstr>
      <vt:lpstr>What did your mom tell you?</vt:lpstr>
      <vt:lpstr>We Bhutanese</vt:lpstr>
      <vt:lpstr>Wellbeing Tools for Teachers</vt:lpstr>
      <vt:lpstr>Way forward</vt:lpstr>
      <vt:lpstr>Contacts</vt:lpstr>
    </vt:vector>
  </TitlesOfParts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Education:  back to the future</dc:title>
  <dc:creator>yb67301 Dorji Wangchuk</dc:creator>
  <cp:lastModifiedBy>Dorji Wangchuk</cp:lastModifiedBy>
  <cp:revision>71</cp:revision>
  <dcterms:created xsi:type="dcterms:W3CDTF">2019-07-18T02:48:04Z</dcterms:created>
  <dcterms:modified xsi:type="dcterms:W3CDTF">2019-07-18T15:52:37Z</dcterms:modified>
</cp:coreProperties>
</file>