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69" r:id="rId3"/>
    <p:sldId id="289" r:id="rId4"/>
    <p:sldId id="283" r:id="rId5"/>
    <p:sldId id="260" r:id="rId6"/>
    <p:sldId id="259" r:id="rId7"/>
    <p:sldId id="281" r:id="rId8"/>
    <p:sldId id="263" r:id="rId9"/>
    <p:sldId id="285" r:id="rId10"/>
    <p:sldId id="282" r:id="rId11"/>
    <p:sldId id="287" r:id="rId12"/>
    <p:sldId id="284" r:id="rId13"/>
    <p:sldId id="288" r:id="rId14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36" autoAdjust="0"/>
    <p:restoredTop sz="94784"/>
  </p:normalViewPr>
  <p:slideViewPr>
    <p:cSldViewPr snapToObjects="1">
      <p:cViewPr>
        <p:scale>
          <a:sx n="134" d="100"/>
          <a:sy n="134" d="100"/>
        </p:scale>
        <p:origin x="632" y="144"/>
      </p:cViewPr>
      <p:guideLst>
        <p:guide orient="horz" pos="2160"/>
        <p:guide pos="2880"/>
        <p:guide orient="horz" pos="18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DFD373-F70D-40B4-A092-1F464A23A4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7369BA-449B-4ECF-B8F0-04238A9867AD}">
      <dgm:prSet custT="1"/>
      <dgm:spPr/>
      <dgm:t>
        <a:bodyPr/>
        <a:lstStyle/>
        <a:p>
          <a:r>
            <a:rPr lang="en-US" sz="1800" dirty="0"/>
            <a:t>All over the world, societies is changing</a:t>
          </a:r>
        </a:p>
      </dgm:t>
    </dgm:pt>
    <dgm:pt modelId="{A2D761EB-BFB9-47B8-B1B6-BAA6B80EAEA6}" type="parTrans" cxnId="{371C38D0-7407-426A-BBD8-C70C1A5A24EE}">
      <dgm:prSet/>
      <dgm:spPr/>
      <dgm:t>
        <a:bodyPr/>
        <a:lstStyle/>
        <a:p>
          <a:endParaRPr lang="en-US" sz="1800"/>
        </a:p>
      </dgm:t>
    </dgm:pt>
    <dgm:pt modelId="{03D493F5-8151-4A16-A197-C763ED894D47}" type="sibTrans" cxnId="{371C38D0-7407-426A-BBD8-C70C1A5A24EE}">
      <dgm:prSet/>
      <dgm:spPr/>
      <dgm:t>
        <a:bodyPr/>
        <a:lstStyle/>
        <a:p>
          <a:endParaRPr lang="en-US" sz="1800"/>
        </a:p>
      </dgm:t>
    </dgm:pt>
    <dgm:pt modelId="{E52953E7-EF63-4E02-BE46-B844FD4FC917}">
      <dgm:prSet custT="1"/>
      <dgm:spPr/>
      <dgm:t>
        <a:bodyPr/>
        <a:lstStyle/>
        <a:p>
          <a:pPr algn="l"/>
          <a:r>
            <a:rPr lang="en-US" sz="1800" dirty="0"/>
            <a:t>Locally rooted, globally competent….. </a:t>
          </a:r>
        </a:p>
        <a:p>
          <a:pPr algn="r"/>
          <a:r>
            <a:rPr lang="en-US" sz="1800" dirty="0"/>
            <a:t>(HM King of Bhutan)</a:t>
          </a:r>
        </a:p>
      </dgm:t>
    </dgm:pt>
    <dgm:pt modelId="{E2F9E59C-EDC3-4A16-94DB-B161C64C3AC1}" type="parTrans" cxnId="{AD2E6320-F46B-47D0-878E-B5FA15D90C7B}">
      <dgm:prSet/>
      <dgm:spPr/>
      <dgm:t>
        <a:bodyPr/>
        <a:lstStyle/>
        <a:p>
          <a:endParaRPr lang="en-US" sz="1800"/>
        </a:p>
      </dgm:t>
    </dgm:pt>
    <dgm:pt modelId="{427EFD8E-9576-45F4-9455-AFFF3F3000ED}" type="sibTrans" cxnId="{AD2E6320-F46B-47D0-878E-B5FA15D90C7B}">
      <dgm:prSet/>
      <dgm:spPr/>
      <dgm:t>
        <a:bodyPr/>
        <a:lstStyle/>
        <a:p>
          <a:endParaRPr lang="en-US" sz="1800"/>
        </a:p>
      </dgm:t>
    </dgm:pt>
    <dgm:pt modelId="{CB22B715-CBC9-4F9B-9C93-134667C8FCC5}">
      <dgm:prSet custT="1"/>
      <dgm:spPr/>
      <dgm:t>
        <a:bodyPr/>
        <a:lstStyle/>
        <a:p>
          <a:r>
            <a:rPr lang="en-US" sz="1800" dirty="0"/>
            <a:t>My own story – not a dichotomic choice</a:t>
          </a:r>
        </a:p>
      </dgm:t>
    </dgm:pt>
    <dgm:pt modelId="{E73D24B0-27B6-40E1-8DEC-9E39F14A4975}" type="parTrans" cxnId="{C61CF6C9-47C2-488C-87FC-C28A64E9A072}">
      <dgm:prSet/>
      <dgm:spPr/>
      <dgm:t>
        <a:bodyPr/>
        <a:lstStyle/>
        <a:p>
          <a:endParaRPr lang="en-US" sz="1800"/>
        </a:p>
      </dgm:t>
    </dgm:pt>
    <dgm:pt modelId="{7B47565B-10D3-4281-9522-546F13C0A194}" type="sibTrans" cxnId="{C61CF6C9-47C2-488C-87FC-C28A64E9A072}">
      <dgm:prSet/>
      <dgm:spPr/>
      <dgm:t>
        <a:bodyPr/>
        <a:lstStyle/>
        <a:p>
          <a:endParaRPr lang="en-US" sz="1800"/>
        </a:p>
      </dgm:t>
    </dgm:pt>
    <dgm:pt modelId="{3C2A223F-CE5D-4D45-88BD-349837036FC6}" type="pres">
      <dgm:prSet presAssocID="{3CDFD373-F70D-40B4-A092-1F464A23A456}" presName="linear" presStyleCnt="0">
        <dgm:presLayoutVars>
          <dgm:animLvl val="lvl"/>
          <dgm:resizeHandles val="exact"/>
        </dgm:presLayoutVars>
      </dgm:prSet>
      <dgm:spPr/>
    </dgm:pt>
    <dgm:pt modelId="{E4FEA6CF-C264-DB41-AB89-3C7C916E14D7}" type="pres">
      <dgm:prSet presAssocID="{437369BA-449B-4ECF-B8F0-04238A9867AD}" presName="parentText" presStyleLbl="node1" presStyleIdx="0" presStyleCnt="3" custLinFactNeighborX="-6495" custLinFactNeighborY="1899">
        <dgm:presLayoutVars>
          <dgm:chMax val="0"/>
          <dgm:bulletEnabled val="1"/>
        </dgm:presLayoutVars>
      </dgm:prSet>
      <dgm:spPr/>
    </dgm:pt>
    <dgm:pt modelId="{ADD1DA66-D835-AD41-A912-2E591ACCBF01}" type="pres">
      <dgm:prSet presAssocID="{03D493F5-8151-4A16-A197-C763ED894D47}" presName="spacer" presStyleCnt="0"/>
      <dgm:spPr/>
    </dgm:pt>
    <dgm:pt modelId="{88BCAF1D-0898-334F-B19C-9FCCF79832CB}" type="pres">
      <dgm:prSet presAssocID="{E52953E7-EF63-4E02-BE46-B844FD4FC91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8267E0A-12F0-C345-8B5C-CE33B952AC5D}" type="pres">
      <dgm:prSet presAssocID="{427EFD8E-9576-45F4-9455-AFFF3F3000ED}" presName="spacer" presStyleCnt="0"/>
      <dgm:spPr/>
    </dgm:pt>
    <dgm:pt modelId="{271B4AF1-6830-F246-BD69-93C531702C69}" type="pres">
      <dgm:prSet presAssocID="{CB22B715-CBC9-4F9B-9C93-134667C8FCC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6F2D11B-EEB2-9D47-B5BD-45D6B1DBBD0C}" type="presOf" srcId="{3CDFD373-F70D-40B4-A092-1F464A23A456}" destId="{3C2A223F-CE5D-4D45-88BD-349837036FC6}" srcOrd="0" destOrd="0" presId="urn:microsoft.com/office/officeart/2005/8/layout/vList2"/>
    <dgm:cxn modelId="{AD2E6320-F46B-47D0-878E-B5FA15D90C7B}" srcId="{3CDFD373-F70D-40B4-A092-1F464A23A456}" destId="{E52953E7-EF63-4E02-BE46-B844FD4FC917}" srcOrd="1" destOrd="0" parTransId="{E2F9E59C-EDC3-4A16-94DB-B161C64C3AC1}" sibTransId="{427EFD8E-9576-45F4-9455-AFFF3F3000ED}"/>
    <dgm:cxn modelId="{07B0E12D-AD14-2548-9DC7-8D3E60F094E9}" type="presOf" srcId="{CB22B715-CBC9-4F9B-9C93-134667C8FCC5}" destId="{271B4AF1-6830-F246-BD69-93C531702C69}" srcOrd="0" destOrd="0" presId="urn:microsoft.com/office/officeart/2005/8/layout/vList2"/>
    <dgm:cxn modelId="{2C71AA82-5F37-7444-A40B-82DA73459F8F}" type="presOf" srcId="{437369BA-449B-4ECF-B8F0-04238A9867AD}" destId="{E4FEA6CF-C264-DB41-AB89-3C7C916E14D7}" srcOrd="0" destOrd="0" presId="urn:microsoft.com/office/officeart/2005/8/layout/vList2"/>
    <dgm:cxn modelId="{9C7E40BB-D567-7D48-8A6B-6F9CCAC7BCD9}" type="presOf" srcId="{E52953E7-EF63-4E02-BE46-B844FD4FC917}" destId="{88BCAF1D-0898-334F-B19C-9FCCF79832CB}" srcOrd="0" destOrd="0" presId="urn:microsoft.com/office/officeart/2005/8/layout/vList2"/>
    <dgm:cxn modelId="{C61CF6C9-47C2-488C-87FC-C28A64E9A072}" srcId="{3CDFD373-F70D-40B4-A092-1F464A23A456}" destId="{CB22B715-CBC9-4F9B-9C93-134667C8FCC5}" srcOrd="2" destOrd="0" parTransId="{E73D24B0-27B6-40E1-8DEC-9E39F14A4975}" sibTransId="{7B47565B-10D3-4281-9522-546F13C0A194}"/>
    <dgm:cxn modelId="{371C38D0-7407-426A-BBD8-C70C1A5A24EE}" srcId="{3CDFD373-F70D-40B4-A092-1F464A23A456}" destId="{437369BA-449B-4ECF-B8F0-04238A9867AD}" srcOrd="0" destOrd="0" parTransId="{A2D761EB-BFB9-47B8-B1B6-BAA6B80EAEA6}" sibTransId="{03D493F5-8151-4A16-A197-C763ED894D47}"/>
    <dgm:cxn modelId="{9308479C-7F12-BD45-B5FC-930D269E3F3C}" type="presParOf" srcId="{3C2A223F-CE5D-4D45-88BD-349837036FC6}" destId="{E4FEA6CF-C264-DB41-AB89-3C7C916E14D7}" srcOrd="0" destOrd="0" presId="urn:microsoft.com/office/officeart/2005/8/layout/vList2"/>
    <dgm:cxn modelId="{E2643836-1717-FC41-B295-A9FBF3D57845}" type="presParOf" srcId="{3C2A223F-CE5D-4D45-88BD-349837036FC6}" destId="{ADD1DA66-D835-AD41-A912-2E591ACCBF01}" srcOrd="1" destOrd="0" presId="urn:microsoft.com/office/officeart/2005/8/layout/vList2"/>
    <dgm:cxn modelId="{CEAD22DA-0E43-E346-829D-A15218DAFCFE}" type="presParOf" srcId="{3C2A223F-CE5D-4D45-88BD-349837036FC6}" destId="{88BCAF1D-0898-334F-B19C-9FCCF79832CB}" srcOrd="2" destOrd="0" presId="urn:microsoft.com/office/officeart/2005/8/layout/vList2"/>
    <dgm:cxn modelId="{4D5F8308-7063-DB4D-AA2F-AF8E51CC100D}" type="presParOf" srcId="{3C2A223F-CE5D-4D45-88BD-349837036FC6}" destId="{A8267E0A-12F0-C345-8B5C-CE33B952AC5D}" srcOrd="3" destOrd="0" presId="urn:microsoft.com/office/officeart/2005/8/layout/vList2"/>
    <dgm:cxn modelId="{F2F1739F-DC2B-2D45-BD44-6E8485471E58}" type="presParOf" srcId="{3C2A223F-CE5D-4D45-88BD-349837036FC6}" destId="{271B4AF1-6830-F246-BD69-93C531702C6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EA6CF-C264-DB41-AB89-3C7C916E14D7}">
      <dsp:nvSpPr>
        <dsp:cNvPr id="0" name=""/>
        <dsp:cNvSpPr/>
      </dsp:nvSpPr>
      <dsp:spPr>
        <a:xfrm>
          <a:off x="0" y="48554"/>
          <a:ext cx="4597896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All over the world, societies is changing</a:t>
          </a:r>
        </a:p>
      </dsp:txBody>
      <dsp:txXfrm>
        <a:off x="59399" y="107953"/>
        <a:ext cx="4479098" cy="1098002"/>
      </dsp:txXfrm>
    </dsp:sp>
    <dsp:sp modelId="{88BCAF1D-0898-334F-B19C-9FCCF79832CB}">
      <dsp:nvSpPr>
        <dsp:cNvPr id="0" name=""/>
        <dsp:cNvSpPr/>
      </dsp:nvSpPr>
      <dsp:spPr>
        <a:xfrm>
          <a:off x="0" y="1449000"/>
          <a:ext cx="4597896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Locally rooted, globally competent….. </a:t>
          </a:r>
        </a:p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(HM King of Bhutan)</a:t>
          </a:r>
        </a:p>
      </dsp:txBody>
      <dsp:txXfrm>
        <a:off x="59399" y="1508399"/>
        <a:ext cx="4479098" cy="1098002"/>
      </dsp:txXfrm>
    </dsp:sp>
    <dsp:sp modelId="{271B4AF1-6830-F246-BD69-93C531702C69}">
      <dsp:nvSpPr>
        <dsp:cNvPr id="0" name=""/>
        <dsp:cNvSpPr/>
      </dsp:nvSpPr>
      <dsp:spPr>
        <a:xfrm>
          <a:off x="0" y="2853000"/>
          <a:ext cx="4597896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My own story – not a dichotomic choice</a:t>
          </a:r>
        </a:p>
      </dsp:txBody>
      <dsp:txXfrm>
        <a:off x="59399" y="2912399"/>
        <a:ext cx="4479098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60A2D-1D54-42F4-9FB0-5E2EBE8E90DF}" type="datetimeFigureOut">
              <a:rPr lang="zh-TW" altLang="en-US" smtClean="0"/>
              <a:pPr/>
              <a:t>2023/6/10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0A8D2-AFBD-4A0E-A775-1731AF4EBC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7820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0A8D2-AFBD-4A0E-A775-1731AF4EBC06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18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122455"/>
            <a:ext cx="7667244" cy="67236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90626" y="3583080"/>
            <a:ext cx="7667244" cy="67236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690626" y="1237316"/>
            <a:ext cx="7667244" cy="22860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9"/>
          <p:cNvGrpSpPr/>
          <p:nvPr/>
        </p:nvGrpSpPr>
        <p:grpSpPr>
          <a:xfrm>
            <a:off x="7236911" y="3390769"/>
            <a:ext cx="810678" cy="90075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193519"/>
            <a:ext cx="7475220" cy="2529840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3657600"/>
            <a:ext cx="5918454" cy="891540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chemeClr val="tx1"/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6/10/23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4550" y="3574445"/>
            <a:ext cx="895401" cy="533400"/>
          </a:xfrm>
        </p:spPr>
        <p:txBody>
          <a:bodyPr/>
          <a:lstStyle>
            <a:lvl1pPr>
              <a:defRPr sz="21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308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6/10/23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5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98324"/>
            <a:ext cx="9144000" cy="1616675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021080"/>
            <a:ext cx="6960870" cy="293370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1" y="4183380"/>
            <a:ext cx="6789420" cy="889000"/>
          </a:xfrm>
        </p:spPr>
        <p:txBody>
          <a:bodyPr anchor="t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5227320"/>
            <a:ext cx="1983232" cy="304271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6/10/23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7031" y="5227320"/>
            <a:ext cx="4745736" cy="304271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73049" y="1938207"/>
            <a:ext cx="810678" cy="90075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776" y="2088444"/>
            <a:ext cx="891224" cy="600277"/>
          </a:xfrm>
        </p:spPr>
        <p:txBody>
          <a:bodyPr/>
          <a:lstStyle>
            <a:lvl1pPr>
              <a:defRPr sz="21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37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386" y="1828800"/>
            <a:ext cx="3566160" cy="33147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3168" y="1828800"/>
            <a:ext cx="3566160" cy="33147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6/10/23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15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706880"/>
            <a:ext cx="3566160" cy="53340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286000"/>
            <a:ext cx="3566160" cy="27432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168" y="1706880"/>
            <a:ext cx="3566160" cy="53340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168" y="2286000"/>
            <a:ext cx="3566160" cy="27432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6/10/23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37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6/10/23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9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6/10/23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0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5714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571500"/>
            <a:ext cx="2400300" cy="144780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71500"/>
            <a:ext cx="5033772" cy="41833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019300"/>
            <a:ext cx="2400300" cy="27432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6/10/23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551294" y="5191401"/>
            <a:ext cx="342900" cy="3810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2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5714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571500"/>
            <a:ext cx="2400300" cy="144780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5715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019300"/>
            <a:ext cx="2400300" cy="27432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6/10/23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551294" y="5191401"/>
            <a:ext cx="342900" cy="3810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4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6/10/23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5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44500"/>
            <a:ext cx="1914525" cy="4699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444500"/>
            <a:ext cx="5629275" cy="4699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6/10/23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4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2386" y="403860"/>
            <a:ext cx="7543800" cy="13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767840"/>
            <a:ext cx="7543800" cy="3375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3318" y="5227320"/>
            <a:ext cx="2455164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6/10/23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102" y="5227320"/>
            <a:ext cx="4745736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8551294" y="5191401"/>
            <a:ext cx="342900" cy="3810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5227320"/>
            <a:ext cx="48006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71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larspace.manoa.hawaii.edu/bitstream/10125/26148/2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HUTAN_F_1130_-_Situazione.jpg"/>
          <p:cNvPicPr>
            <a:picLocks noChangeAspect="1"/>
          </p:cNvPicPr>
          <p:nvPr/>
        </p:nvPicPr>
        <p:blipFill rotWithShape="1">
          <a:blip r:embed="rId2"/>
          <a:srcRect b="5303"/>
          <a:stretch/>
        </p:blipFill>
        <p:spPr>
          <a:xfrm>
            <a:off x="20" y="10"/>
            <a:ext cx="9143978" cy="5714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D60390C-0E4C-4682-8246-AFA2E4985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197882"/>
            <a:ext cx="7667244" cy="67236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BA87F4-FB8A-4D91-B3F3-DFA78E0CC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317977"/>
            <a:ext cx="7667244" cy="1731946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0110" y="3564835"/>
            <a:ext cx="4516836" cy="1352042"/>
          </a:xfrm>
        </p:spPr>
        <p:txBody>
          <a:bodyPr>
            <a:normAutofit/>
          </a:bodyPr>
          <a:lstStyle/>
          <a:p>
            <a:r>
              <a:rPr lang="en-US" sz="2400" b="1" cap="none" dirty="0">
                <a:latin typeface="Myriad Pro Cond"/>
                <a:cs typeface="Myriad Pro Cond"/>
              </a:rPr>
              <a:t>Kinship address system in </a:t>
            </a:r>
            <a:r>
              <a:rPr lang="en-US" sz="2400" b="1" i="1" cap="none" dirty="0">
                <a:latin typeface="Myriad Pro Cond"/>
                <a:cs typeface="Myriad Pro Cond"/>
              </a:rPr>
              <a:t>Tshangla-lo</a:t>
            </a:r>
            <a:r>
              <a:rPr lang="en-US" sz="2400" b="1" cap="none" dirty="0">
                <a:latin typeface="Myriad Pro Cond"/>
                <a:cs typeface="Myriad Pro Cond"/>
              </a:rPr>
              <a:t> of Bhutan </a:t>
            </a:r>
            <a:r>
              <a:rPr lang="en-US" sz="1900" i="1" cap="none" dirty="0">
                <a:latin typeface="Myriad Pro Cond"/>
                <a:cs typeface="Myriad Pro Cond"/>
              </a:rPr>
              <a:t>- a rhetorical tool for community vitality and sustenance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50990" y="3491947"/>
            <a:ext cx="2612899" cy="1424931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Book Antiqua"/>
                <a:cs typeface="Book Antiqua"/>
              </a:rPr>
              <a:t>Dr. Dorji Wangchuk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500" dirty="0">
                <a:latin typeface="Arial Narrow" charset="0"/>
                <a:ea typeface="Arial Narrow" charset="0"/>
                <a:cs typeface="Arial Narrow" charset="0"/>
              </a:rPr>
              <a:t>Chokshey/University of Macau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12A90F-45C2-4C9B-BAF6-9CE1F546C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5107225"/>
            <a:ext cx="7667244" cy="67235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lasses on top of a book">
            <a:extLst>
              <a:ext uri="{FF2B5EF4-FFF2-40B4-BE49-F238E27FC236}">
                <a16:creationId xmlns:a16="http://schemas.microsoft.com/office/drawing/2014/main" id="{D3D8C8AE-9229-6B6E-D924-9FFE5A52E6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60"/>
          <a:stretch/>
        </p:blipFill>
        <p:spPr>
          <a:xfrm>
            <a:off x="20" y="10"/>
            <a:ext cx="9143978" cy="5714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197882"/>
            <a:ext cx="7667244" cy="67236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317977"/>
            <a:ext cx="7667244" cy="1731946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092" y="3468359"/>
            <a:ext cx="3407762" cy="1472617"/>
          </a:xfrm>
        </p:spPr>
        <p:txBody>
          <a:bodyPr>
            <a:normAutofit/>
          </a:bodyPr>
          <a:lstStyle/>
          <a:p>
            <a:pPr algn="r"/>
            <a:r>
              <a:rPr lang="en-US"/>
              <a:t>THIS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0" y="3475341"/>
            <a:ext cx="3524415" cy="1472618"/>
          </a:xfrm>
        </p:spPr>
        <p:txBody>
          <a:bodyPr anchor="ctr">
            <a:normAutofit/>
          </a:bodyPr>
          <a:lstStyle/>
          <a:p>
            <a:r>
              <a:rPr lang="en-US" sz="1400" dirty="0">
                <a:latin typeface="Arial Narrow" charset="0"/>
                <a:ea typeface="Arial Narrow" charset="0"/>
                <a:cs typeface="Arial Narrow" charset="0"/>
              </a:rPr>
              <a:t>Explores kinship terminology in Tshangla-</a:t>
            </a:r>
            <a:r>
              <a:rPr lang="en-US" sz="1400" i="1" dirty="0">
                <a:latin typeface="Arial Narrow" charset="0"/>
                <a:ea typeface="Arial Narrow" charset="0"/>
                <a:cs typeface="Arial Narrow" charset="0"/>
              </a:rPr>
              <a:t>lo</a:t>
            </a:r>
            <a:r>
              <a:rPr lang="en-US" sz="1400" dirty="0">
                <a:latin typeface="Arial Narrow" charset="0"/>
                <a:ea typeface="Arial Narrow" charset="0"/>
                <a:cs typeface="Arial Narrow" charset="0"/>
              </a:rPr>
              <a:t> </a:t>
            </a:r>
          </a:p>
          <a:p>
            <a:r>
              <a:rPr lang="en-US" sz="1400" dirty="0">
                <a:latin typeface="Arial Narrow" charset="0"/>
                <a:ea typeface="Arial Narrow" charset="0"/>
                <a:cs typeface="Arial Narrow" charset="0"/>
              </a:rPr>
              <a:t>How it contributes to family and community</a:t>
            </a:r>
          </a:p>
          <a:p>
            <a:r>
              <a:rPr lang="en-US" sz="1400" dirty="0">
                <a:latin typeface="Arial Narrow" charset="0"/>
                <a:ea typeface="Arial Narrow" charset="0"/>
                <a:cs typeface="Arial Narrow" charset="0"/>
              </a:rPr>
              <a:t>Share my observations on linguistic policies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5107225"/>
            <a:ext cx="7667244" cy="67235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5191400"/>
            <a:ext cx="342900" cy="3810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5215728"/>
            <a:ext cx="299110" cy="332346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86765"/>
            <a:ext cx="7667244" cy="67236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501626"/>
            <a:ext cx="7667244" cy="1154895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1698879"/>
            <a:ext cx="7667244" cy="67236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03860"/>
            <a:ext cx="7543800" cy="1341120"/>
          </a:xfrm>
        </p:spPr>
        <p:txBody>
          <a:bodyPr>
            <a:normAutofit/>
          </a:bodyPr>
          <a:lstStyle/>
          <a:p>
            <a:r>
              <a:rPr lang="en-US"/>
              <a:t>Definitions</a:t>
            </a:r>
          </a:p>
        </p:txBody>
      </p:sp>
      <p:pic>
        <p:nvPicPr>
          <p:cNvPr id="5" name="Picture 4" descr="A picture containing text, map, atlas, diagram&#10;&#10;Description automatically generated">
            <a:extLst>
              <a:ext uri="{FF2B5EF4-FFF2-40B4-BE49-F238E27FC236}">
                <a16:creationId xmlns:a16="http://schemas.microsoft.com/office/drawing/2014/main" id="{C6681D0B-2892-7D44-9E84-7BC1256923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50"/>
          <a:stretch/>
        </p:blipFill>
        <p:spPr>
          <a:xfrm>
            <a:off x="755397" y="1887530"/>
            <a:ext cx="3816600" cy="325596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162" y="1933676"/>
            <a:ext cx="3474023" cy="3209823"/>
          </a:xfrm>
        </p:spPr>
        <p:txBody>
          <a:bodyPr anchor="ctr">
            <a:normAutofit/>
          </a:bodyPr>
          <a:lstStyle/>
          <a:p>
            <a:r>
              <a:rPr lang="en-US" sz="1800" kern="100" dirty="0">
                <a:effectLst/>
                <a:ea typeface="PMingLiU" panose="02020500000000000000" pitchFamily="18" charset="-120"/>
              </a:rPr>
              <a:t>Kinship address is a system whereby a member of a family refers to another member with an established terminology</a:t>
            </a:r>
          </a:p>
          <a:p>
            <a:pPr lvl="1"/>
            <a:r>
              <a:rPr lang="en-US" sz="1650" kern="100" dirty="0">
                <a:ea typeface="PMingLiU" panose="02020500000000000000" pitchFamily="18" charset="-120"/>
              </a:rPr>
              <a:t>Mother – </a:t>
            </a:r>
            <a:r>
              <a:rPr lang="en-US" sz="1650" i="1" kern="100" dirty="0">
                <a:ea typeface="PMingLiU" panose="02020500000000000000" pitchFamily="18" charset="-120"/>
              </a:rPr>
              <a:t>Ai </a:t>
            </a:r>
            <a:r>
              <a:rPr lang="en-US" sz="1650" kern="100" dirty="0">
                <a:ea typeface="PMingLiU" panose="02020500000000000000" pitchFamily="18" charset="-120"/>
              </a:rPr>
              <a:t>- </a:t>
            </a:r>
            <a:r>
              <a:rPr lang="en-US" sz="1650" i="1" kern="100" dirty="0">
                <a:ea typeface="PMingLiU" panose="02020500000000000000" pitchFamily="18" charset="-120"/>
              </a:rPr>
              <a:t>Ama - Madre</a:t>
            </a:r>
            <a:r>
              <a:rPr lang="en-US" sz="1650" kern="100" dirty="0">
                <a:ea typeface="PMingLiU" panose="02020500000000000000" pitchFamily="18" charset="-120"/>
              </a:rPr>
              <a:t> </a:t>
            </a:r>
            <a:endParaRPr lang="en-US" sz="1650" kern="100" dirty="0">
              <a:effectLst/>
              <a:ea typeface="PMingLiU" panose="02020500000000000000" pitchFamily="18" charset="-120"/>
            </a:endParaRPr>
          </a:p>
          <a:p>
            <a:endParaRPr lang="en-MO" dirty="0">
              <a:effectLst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5191400"/>
            <a:ext cx="342900" cy="3810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5215728"/>
            <a:ext cx="299110" cy="332346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74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76808"/>
            <a:ext cx="7498080" cy="9525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Context &amp; background: </a:t>
            </a:r>
            <a:r>
              <a:rPr lang="en-US" sz="3600" dirty="0">
                <a:solidFill>
                  <a:srgbClr val="800000"/>
                </a:solidFill>
              </a:rPr>
              <a:t>Bhutan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9308"/>
            <a:ext cx="7498080" cy="40005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Area:						38,000 sq. km.</a:t>
            </a:r>
          </a:p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Population: 					700,000 speaking 21 languages</a:t>
            </a:r>
          </a:p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GDP: 					USD 2.00 billion</a:t>
            </a:r>
          </a:p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Geography: 				Mountainous</a:t>
            </a:r>
          </a:p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Major source of revenue: 			Hydropower </a:t>
            </a:r>
          </a:p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Major economic activity: 			Farming</a:t>
            </a:r>
          </a:p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Medium of instruction in schools:	English</a:t>
            </a:r>
          </a:p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TV and Internet:				1999</a:t>
            </a:r>
          </a:p>
          <a:p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Mobile phones:				2003					</a:t>
            </a:r>
          </a:p>
        </p:txBody>
      </p:sp>
    </p:spTree>
    <p:extLst>
      <p:ext uri="{BB962C8B-B14F-4D97-AF65-F5344CB8AC3E}">
        <p14:creationId xmlns:p14="http://schemas.microsoft.com/office/powerpoint/2010/main" val="1881394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86765"/>
            <a:ext cx="7667244" cy="67236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501626"/>
            <a:ext cx="7667244" cy="1154895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1698879"/>
            <a:ext cx="7667244" cy="67236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03860"/>
            <a:ext cx="7543800" cy="1341120"/>
          </a:xfrm>
        </p:spPr>
        <p:txBody>
          <a:bodyPr>
            <a:normAutofit/>
          </a:bodyPr>
          <a:lstStyle/>
          <a:p>
            <a:r>
              <a:rPr lang="en-US" dirty="0"/>
              <a:t>Context &amp; background: Tshangla-Lo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872162" y="1933676"/>
            <a:ext cx="3474023" cy="3209823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00" dirty="0">
                <a:effectLst/>
                <a:ea typeface="PMingLiU" panose="02020500000000000000" pitchFamily="18" charset="-120"/>
              </a:rPr>
              <a:t>Tshangla (aka </a:t>
            </a:r>
            <a:r>
              <a:rPr lang="en-US" sz="1800" kern="100" dirty="0" err="1">
                <a:effectLst/>
                <a:ea typeface="PMingLiU" panose="02020500000000000000" pitchFamily="18" charset="-120"/>
              </a:rPr>
              <a:t>Sharchop</a:t>
            </a:r>
            <a:r>
              <a:rPr lang="en-US" sz="1800" kern="100" dirty="0">
                <a:effectLst/>
                <a:ea typeface="PMingLiU" panose="02020500000000000000" pitchFamily="18" charset="-120"/>
              </a:rPr>
              <a:t>) is largest ethnic group of Bhutan.</a:t>
            </a:r>
            <a:endParaRPr lang="en-US" sz="1800" kern="100" dirty="0">
              <a:ea typeface="PMingLiU" panose="02020500000000000000" pitchFamily="18" charset="-12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00" dirty="0">
                <a:ea typeface="PMingLiU" panose="02020500000000000000" pitchFamily="18" charset="-120"/>
              </a:rPr>
              <a:t>In Arunachal Pradesh and in China they are referred to as </a:t>
            </a:r>
            <a:r>
              <a:rPr lang="en-US" sz="1800" i="1" kern="100" dirty="0" err="1">
                <a:ea typeface="PMingLiU" panose="02020500000000000000" pitchFamily="18" charset="-120"/>
              </a:rPr>
              <a:t>monpa</a:t>
            </a:r>
            <a:r>
              <a:rPr lang="en-US" sz="1800" i="1" kern="100" dirty="0">
                <a:ea typeface="PMingLiU" panose="02020500000000000000" pitchFamily="18" charset="-120"/>
              </a:rPr>
              <a:t>, </a:t>
            </a:r>
            <a:r>
              <a:rPr lang="en-US" sz="1800" i="1" kern="100" dirty="0" err="1">
                <a:ea typeface="PMingLiU" panose="02020500000000000000" pitchFamily="18" charset="-120"/>
              </a:rPr>
              <a:t>moenba</a:t>
            </a:r>
            <a:r>
              <a:rPr lang="en-US" sz="1800" i="1" kern="100" dirty="0">
                <a:ea typeface="PMingLiU" panose="02020500000000000000" pitchFamily="18" charset="-120"/>
              </a:rPr>
              <a:t>, shar-pa</a:t>
            </a:r>
            <a:endParaRPr lang="en-US" sz="1800" kern="100" dirty="0">
              <a:effectLst/>
              <a:ea typeface="PMingLiU" panose="02020500000000000000" pitchFamily="18" charset="-12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00" dirty="0">
                <a:ea typeface="PMingLiU" panose="02020500000000000000" pitchFamily="18" charset="-120"/>
              </a:rPr>
              <a:t>Native Tshangla speakers:	200,000 (Bhutan)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100" dirty="0">
                <a:ea typeface="PMingLiU" panose="02020500000000000000" pitchFamily="18" charset="-120"/>
              </a:rPr>
              <a:t>		50-60,000 (India)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kern="100" dirty="0">
                <a:ea typeface="PMingLiU" panose="02020500000000000000" pitchFamily="18" charset="-120"/>
              </a:rPr>
              <a:t>		5 - 10,000 (China)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kern="100" dirty="0">
                <a:ea typeface="PMingLiU" panose="02020500000000000000" pitchFamily="18" charset="-120"/>
              </a:rPr>
              <a:t>No written script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5191400"/>
            <a:ext cx="342900" cy="3810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5215728"/>
            <a:ext cx="299110" cy="332346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 descr="A picture containing map, text, atlas&#10;&#10;Description automatically generated">
            <a:extLst>
              <a:ext uri="{FF2B5EF4-FFF2-40B4-BE49-F238E27FC236}">
                <a16:creationId xmlns:a16="http://schemas.microsoft.com/office/drawing/2014/main" id="{0BACE730-F5B2-C24B-BE02-6A198AB2A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2181369"/>
            <a:ext cx="4450140" cy="245537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B057BAA-CAD8-42D7-8DDF-E2075435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9876" y="0"/>
            <a:ext cx="4594123" cy="5714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403860"/>
            <a:ext cx="3974689" cy="134112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Literature review</a:t>
            </a:r>
          </a:p>
        </p:txBody>
      </p:sp>
      <p:pic>
        <p:nvPicPr>
          <p:cNvPr id="5" name="Picture 4" descr="A picture containing sketch, drawing, illustration, line art&#10;&#10;Description automatically generated">
            <a:extLst>
              <a:ext uri="{FF2B5EF4-FFF2-40B4-BE49-F238E27FC236}">
                <a16:creationId xmlns:a16="http://schemas.microsoft.com/office/drawing/2014/main" id="{5316CEA6-295C-4442-92AB-B513E6E53B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1"/>
          <a:stretch/>
        </p:blipFill>
        <p:spPr>
          <a:xfrm>
            <a:off x="475499" y="533400"/>
            <a:ext cx="3595649" cy="465675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599" y="1767840"/>
            <a:ext cx="3974689" cy="3375660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Arial Narrow" charset="0"/>
                <a:ea typeface="Arial Narrow" charset="0"/>
                <a:cs typeface="Arial Narrow" charset="0"/>
              </a:rPr>
              <a:t>Kinship structure</a:t>
            </a:r>
            <a:r>
              <a:rPr lang="en-US" sz="1800" dirty="0">
                <a:latin typeface="Arial Narrow" charset="0"/>
                <a:ea typeface="Arial Narrow" charset="0"/>
                <a:cs typeface="Arial Narrow" charset="0"/>
              </a:rPr>
              <a:t>: studied first by Lewis Morgan (1873) and by scholars such as Lowie, Kirchhoff, Spier</a:t>
            </a:r>
          </a:p>
          <a:p>
            <a:pPr lvl="2"/>
            <a:r>
              <a:rPr lang="en-US" sz="1800" dirty="0">
                <a:latin typeface="Arial Narrow" charset="0"/>
                <a:ea typeface="Arial Narrow" charset="0"/>
                <a:cs typeface="Arial Narrow" charset="0"/>
              </a:rPr>
              <a:t>Six typology: Sudanese, Inuit, Hawaiian, Iroquois, Crow and Omaha</a:t>
            </a:r>
          </a:p>
          <a:p>
            <a:pPr lvl="2"/>
            <a:r>
              <a:rPr lang="en-US" sz="1800" dirty="0">
                <a:latin typeface="Arial Narrow" charset="0"/>
                <a:ea typeface="Arial Narrow" charset="0"/>
                <a:cs typeface="Arial Narrow" charset="0"/>
              </a:rPr>
              <a:t>Iroquois tribe – father/brother, mother/sister same terms. </a:t>
            </a:r>
          </a:p>
          <a:p>
            <a:r>
              <a:rPr lang="en-US" sz="1800" b="1" dirty="0">
                <a:latin typeface="Arial Narrow" charset="0"/>
                <a:ea typeface="Arial Narrow" charset="0"/>
                <a:cs typeface="Arial Narrow" charset="0"/>
              </a:rPr>
              <a:t>Linguistic relativism</a:t>
            </a:r>
            <a:r>
              <a:rPr lang="en-US" sz="1800" dirty="0">
                <a:latin typeface="Arial Narrow" charset="0"/>
                <a:ea typeface="Arial Narrow" charset="0"/>
                <a:cs typeface="Arial Narrow" charset="0"/>
              </a:rPr>
              <a:t>: Language you speak influence one’s thoughts and worldview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CBD3C71-5915-4215-B435-9334BCE4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5191400"/>
            <a:ext cx="342900" cy="381000"/>
            <a:chOff x="11361456" y="6195813"/>
            <a:chExt cx="548640" cy="548640"/>
          </a:xfrm>
        </p:grpSpPr>
        <p:sp>
          <p:nvSpPr>
            <p:cNvPr id="7" name="Oval 12">
              <a:extLst>
                <a:ext uri="{FF2B5EF4-FFF2-40B4-BE49-F238E27FC236}">
                  <a16:creationId xmlns:a16="http://schemas.microsoft.com/office/drawing/2014/main" id="{118961C7-3F52-4908-BA1D-EE6B50734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C640DAE0-FDB1-4C88-B414-A361A75EA2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32" descr="Slide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990781" y="1001830"/>
            <a:ext cx="7239000" cy="42319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4" name="Title 1"/>
          <p:cNvSpPr>
            <a:spLocks noGrp="1"/>
          </p:cNvSpPr>
          <p:nvPr>
            <p:ph type="title"/>
          </p:nvPr>
        </p:nvSpPr>
        <p:spPr>
          <a:xfrm>
            <a:off x="990600" y="176808"/>
            <a:ext cx="7498080" cy="9525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Kinship structure - I</a:t>
            </a:r>
            <a:endParaRPr lang="en-US" sz="3600" dirty="0">
              <a:solidFill>
                <a:srgbClr val="8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2FAD7C-5B36-7848-A79B-E759C8C37DC3}"/>
              </a:ext>
            </a:extLst>
          </p:cNvPr>
          <p:cNvSpPr/>
          <p:nvPr/>
        </p:nvSpPr>
        <p:spPr>
          <a:xfrm>
            <a:off x="3635896" y="3577580"/>
            <a:ext cx="2016224" cy="1656184"/>
          </a:xfrm>
          <a:prstGeom prst="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899592" y="841276"/>
            <a:ext cx="7416824" cy="44644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176808"/>
            <a:ext cx="7498080" cy="9525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Kinship structure - II</a:t>
            </a:r>
            <a:endParaRPr lang="en-US" sz="3600" dirty="0">
              <a:solidFill>
                <a:srgbClr val="8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E0236C-36DA-5F43-8A7A-F47C7EDE3CD6}"/>
              </a:ext>
            </a:extLst>
          </p:cNvPr>
          <p:cNvSpPr/>
          <p:nvPr/>
        </p:nvSpPr>
        <p:spPr>
          <a:xfrm>
            <a:off x="3731528" y="1417339"/>
            <a:ext cx="2064608" cy="1377645"/>
          </a:xfrm>
          <a:prstGeom prst="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498080" cy="9525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Finding: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7300"/>
            <a:ext cx="7174992" cy="3472408"/>
          </a:xfrm>
        </p:spPr>
        <p:txBody>
          <a:bodyPr>
            <a:normAutofit/>
          </a:bodyPr>
          <a:lstStyle/>
          <a:p>
            <a:r>
              <a:rPr lang="en-US" sz="2400" dirty="0">
                <a:cs typeface="Arial Narrow"/>
              </a:rPr>
              <a:t>Structures have the </a:t>
            </a:r>
            <a:r>
              <a:rPr lang="en-US" sz="2400" b="1" dirty="0">
                <a:cs typeface="Arial Narrow"/>
              </a:rPr>
              <a:t>Inuit</a:t>
            </a:r>
            <a:r>
              <a:rPr lang="en-US" sz="2400" dirty="0">
                <a:cs typeface="Arial Narrow"/>
              </a:rPr>
              <a:t> typology</a:t>
            </a:r>
          </a:p>
          <a:p>
            <a:r>
              <a:rPr lang="en-US" sz="2400" dirty="0">
                <a:cs typeface="Arial Narrow"/>
              </a:rPr>
              <a:t>Cross-cousin marriage less common now </a:t>
            </a:r>
          </a:p>
          <a:p>
            <a:r>
              <a:rPr lang="en-US" sz="2400" dirty="0">
                <a:cs typeface="Arial Narrow"/>
              </a:rPr>
              <a:t>Parallel cousins enjoy the same status as siblings</a:t>
            </a:r>
          </a:p>
          <a:p>
            <a:r>
              <a:rPr lang="en-US" sz="2400" dirty="0">
                <a:cs typeface="Arial Narrow"/>
              </a:rPr>
              <a:t>Consanguineal and affinal </a:t>
            </a:r>
            <a:r>
              <a:rPr lang="en-US" sz="2400" dirty="0" err="1">
                <a:cs typeface="Arial Narrow"/>
              </a:rPr>
              <a:t>kins</a:t>
            </a:r>
            <a:r>
              <a:rPr lang="en-US" sz="2400" dirty="0">
                <a:cs typeface="Arial Narrow"/>
              </a:rPr>
              <a:t> enjoy the same status within family/clan - resulting large extended family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sx      .jpg"/>
          <p:cNvPicPr>
            <a:picLocks noChangeAspect="1"/>
          </p:cNvPicPr>
          <p:nvPr/>
        </p:nvPicPr>
        <p:blipFill rotWithShape="1">
          <a:blip r:embed="rId2"/>
          <a:srcRect t="6361" b="5299"/>
          <a:stretch/>
        </p:blipFill>
        <p:spPr>
          <a:xfrm>
            <a:off x="20" y="10"/>
            <a:ext cx="9143978" cy="5714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197882"/>
            <a:ext cx="7667244" cy="67236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3317977"/>
            <a:ext cx="7667244" cy="1731946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64092" y="3468359"/>
            <a:ext cx="3407762" cy="1472617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43808" y="3475341"/>
            <a:ext cx="5561814" cy="1472618"/>
          </a:xfrm>
        </p:spPr>
        <p:txBody>
          <a:bodyPr anchor="ctr">
            <a:noAutofit/>
          </a:bodyPr>
          <a:lstStyle/>
          <a:p>
            <a:r>
              <a:rPr lang="en-US" sz="1600" dirty="0">
                <a:cs typeface="Arial Narrow"/>
              </a:rPr>
              <a:t>Kinship address system stronger in rural areas than urban </a:t>
            </a:r>
          </a:p>
          <a:p>
            <a:r>
              <a:rPr lang="en-US" sz="1600" dirty="0">
                <a:cs typeface="Arial Narrow"/>
              </a:rPr>
              <a:t>Tshangla speakers have more relatives &amp; stronger clans</a:t>
            </a:r>
          </a:p>
          <a:p>
            <a:r>
              <a:rPr lang="en-US" sz="1600" dirty="0">
                <a:cs typeface="Arial Narrow"/>
              </a:rPr>
              <a:t>Addressing elder members, nature and supernatural with a structured pattern/term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78" y="5107225"/>
            <a:ext cx="7667244" cy="67235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5191400"/>
            <a:ext cx="342900" cy="3810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5215728"/>
            <a:ext cx="299110" cy="332346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540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A90C30-B990-4CCA-B584-40F864DA3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8955" cy="5714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10" y="403860"/>
            <a:ext cx="5057883" cy="1341120"/>
          </a:xfrm>
        </p:spPr>
        <p:txBody>
          <a:bodyPr>
            <a:normAutofit/>
          </a:bodyPr>
          <a:lstStyle/>
          <a:p>
            <a:r>
              <a:rPr lang="en-US" sz="380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09" y="1767840"/>
            <a:ext cx="5057884" cy="33756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400" b="1" dirty="0">
                <a:cs typeface="Arial Narrow"/>
              </a:rPr>
              <a:t>Community building</a:t>
            </a:r>
            <a:endParaRPr lang="en-US" sz="1400" dirty="0">
              <a:cs typeface="Arial Narrow"/>
            </a:endParaRPr>
          </a:p>
          <a:p>
            <a:pPr marL="868680" lvl="2" indent="-457200">
              <a:buFont typeface="+mj-lt"/>
              <a:buAutoNum type="arabicPeriod"/>
            </a:pPr>
            <a:r>
              <a:rPr lang="en-US" sz="1400" dirty="0">
                <a:cs typeface="Arial Narrow"/>
              </a:rPr>
              <a:t>Not just for referential function but also for emotional links and maintaining relationships. Socialization of children</a:t>
            </a:r>
          </a:p>
          <a:p>
            <a:pPr marL="868680" lvl="2" indent="-457200">
              <a:buFont typeface="+mj-lt"/>
              <a:buAutoNum type="arabicPeriod"/>
            </a:pPr>
            <a:r>
              <a:rPr lang="en-US" sz="1400" dirty="0">
                <a:cs typeface="Arial Narrow"/>
              </a:rPr>
              <a:t>Markers of personal, social and cultural identity. Cultivates sense of belonging </a:t>
            </a:r>
          </a:p>
          <a:p>
            <a:pPr marL="868680" lvl="2" indent="-457200">
              <a:buFont typeface="+mj-lt"/>
              <a:buAutoNum type="arabicPeriod"/>
            </a:pPr>
            <a:r>
              <a:rPr lang="en-US" sz="1400" dirty="0">
                <a:cs typeface="Arial Narrow"/>
              </a:rPr>
              <a:t>Kinship term used on non-kin members, and family deity and village gods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b="1" dirty="0">
                <a:cs typeface="Arial Narrow"/>
              </a:rPr>
              <a:t>Transmits values and wisdoms</a:t>
            </a:r>
          </a:p>
          <a:p>
            <a:pPr marL="868680" lvl="2" indent="-457200">
              <a:buFont typeface="+mj-lt"/>
              <a:buAutoNum type="arabicPeriod"/>
            </a:pPr>
            <a:r>
              <a:rPr lang="en-US" sz="1400" dirty="0">
                <a:cs typeface="Arial Narrow"/>
              </a:rPr>
              <a:t>Linguistic relativism</a:t>
            </a:r>
          </a:p>
          <a:p>
            <a:pPr marL="411480" lvl="2" indent="0">
              <a:buNone/>
            </a:pPr>
            <a:r>
              <a:rPr lang="en-US" sz="1400" dirty="0">
                <a:cs typeface="Arial Narrow"/>
              </a:rPr>
              <a:t>	    </a:t>
            </a:r>
            <a:r>
              <a:rPr lang="en-US" sz="1400" i="1" dirty="0">
                <a:cs typeface="Arial Narrow"/>
              </a:rPr>
              <a:t>(E.g. </a:t>
            </a:r>
            <a:r>
              <a:rPr lang="en-US" sz="1400" i="1" dirty="0" err="1">
                <a:cs typeface="Arial Narrow"/>
              </a:rPr>
              <a:t>Bodos</a:t>
            </a:r>
            <a:r>
              <a:rPr lang="en-US" sz="1400" i="1" dirty="0">
                <a:cs typeface="Arial Narrow"/>
              </a:rPr>
              <a:t> are nature people)</a:t>
            </a:r>
          </a:p>
          <a:p>
            <a:pPr marL="868680" lvl="2" indent="-457200">
              <a:buFont typeface="+mj-lt"/>
              <a:buAutoNum type="arabicPeriod"/>
            </a:pPr>
            <a:r>
              <a:rPr lang="en-US" sz="1400" dirty="0">
                <a:cs typeface="Arial Narrow"/>
              </a:rPr>
              <a:t>Wisdom sits in places (Basso, 1996)</a:t>
            </a:r>
          </a:p>
        </p:txBody>
      </p:sp>
      <p:pic>
        <p:nvPicPr>
          <p:cNvPr id="5" name="Picture 4" descr="A diagram of the human brain&#10;&#10;Description automatically generated with low confidence">
            <a:extLst>
              <a:ext uri="{FF2B5EF4-FFF2-40B4-BE49-F238E27FC236}">
                <a16:creationId xmlns:a16="http://schemas.microsoft.com/office/drawing/2014/main" id="{EB7944F2-4918-ED4C-914F-95AFC8BE5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1921396"/>
            <a:ext cx="3707904" cy="216912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060B936-2771-48DC-842C-14EE9318E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5191400"/>
            <a:ext cx="342900" cy="3810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B4EC8B4-4BB2-45C2-A68A-28E36AC10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31D296-F8F1-41C3-A211-E83E243C5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176808"/>
            <a:ext cx="7498080" cy="9525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Linguistic policies and practices</a:t>
            </a:r>
            <a:endParaRPr lang="en-US" sz="3600" dirty="0">
              <a:solidFill>
                <a:srgbClr val="800000"/>
              </a:solidFill>
            </a:endParaRP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CDB14FCA-D58B-6740-B558-A06672D01A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567839"/>
              </p:ext>
            </p:extLst>
          </p:nvPr>
        </p:nvGraphicFramePr>
        <p:xfrm>
          <a:off x="838200" y="952500"/>
          <a:ext cx="4597896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A picture containing clothing, person, child, people&#10;&#10;Description automatically generated">
            <a:extLst>
              <a:ext uri="{FF2B5EF4-FFF2-40B4-BE49-F238E27FC236}">
                <a16:creationId xmlns:a16="http://schemas.microsoft.com/office/drawing/2014/main" id="{22C14424-02CD-6F47-8070-7B2629ECC2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136" y="1849388"/>
            <a:ext cx="3029845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40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176808"/>
            <a:ext cx="7498080" cy="9525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REFERENCE</a:t>
            </a:r>
            <a:endParaRPr lang="en-US" sz="3600" dirty="0">
              <a:solidFill>
                <a:srgbClr val="80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952500"/>
            <a:ext cx="7650480" cy="41148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Morgan, L. H. (1871). </a:t>
            </a:r>
            <a:r>
              <a:rPr lang="en-US" sz="1800" i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Systems of consanguinity and affinity of the human family 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(Vol. 218). Smithsonian institution.</a:t>
            </a:r>
            <a:endParaRPr lang="en-MO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Read, D. (2013). A new approach to forming a typology of kinship terminology systems: From Morgan and Murdock to the present. </a:t>
            </a:r>
            <a:r>
              <a:rPr lang="en-US" sz="1800" i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Structure and Dynamics, 6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(1).</a:t>
            </a:r>
            <a:endParaRPr lang="en-MO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1800" kern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Sandel, T. L. (2002). Kinship address: Socializing young children in Taiwan. </a:t>
            </a:r>
            <a:r>
              <a:rPr lang="en-US" sz="1800" i="1" kern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Western Journal of Communication (includes Communication Reports)</a:t>
            </a:r>
            <a:r>
              <a:rPr lang="en-US" sz="1800" kern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i="1" kern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66</a:t>
            </a:r>
            <a:r>
              <a:rPr lang="en-US" sz="1800" kern="0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(3), 257-280.</a:t>
            </a:r>
            <a:endParaRPr lang="en-MO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Tshering, K (2013). Kinship and language documentation in Bhutan. [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Powerpoint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slides]. Retrieved from </a:t>
            </a:r>
            <a:r>
              <a:rPr lang="en-US" sz="1800" u="none" strike="noStrike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hlinkClick r:id="rId2"/>
              </a:rPr>
              <a:t>https://scholarspace.manoa.hawaii.edu/bitstream/10125/26148/2/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26148.pdf</a:t>
            </a:r>
            <a:endParaRPr lang="en-MO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Turin, M. (2004).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Thangmi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kinship terminology in comparative. </a:t>
            </a:r>
            <a:r>
              <a:rPr lang="en-US" sz="1800" i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Himalayan Languages: Past and Present, 149,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101.</a:t>
            </a:r>
            <a:endParaRPr lang="en-MO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68358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619</Words>
  <Application>Microsoft Macintosh PowerPoint</Application>
  <PresentationFormat>On-screen Show (16:10)</PresentationFormat>
  <Paragraphs>64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 Narrow</vt:lpstr>
      <vt:lpstr>Book Antiqua</vt:lpstr>
      <vt:lpstr>Calibri</vt:lpstr>
      <vt:lpstr>Myriad Pro Cond</vt:lpstr>
      <vt:lpstr>Rockwell</vt:lpstr>
      <vt:lpstr>Rockwell Condensed</vt:lpstr>
      <vt:lpstr>Rockwell Extra Bold</vt:lpstr>
      <vt:lpstr>Times New Roman</vt:lpstr>
      <vt:lpstr>Wingdings</vt:lpstr>
      <vt:lpstr>Wood Type</vt:lpstr>
      <vt:lpstr>Kinship address system in Tshangla-lo of Bhutan - a rhetorical tool for community vitality and sustenance</vt:lpstr>
      <vt:lpstr>THIS PAPER</vt:lpstr>
      <vt:lpstr>Definitions</vt:lpstr>
      <vt:lpstr>Context &amp; background: Bhutan</vt:lpstr>
      <vt:lpstr>Context &amp; background: Tshangla-Lo</vt:lpstr>
      <vt:lpstr>Literature review</vt:lpstr>
      <vt:lpstr>Kinship structure - I</vt:lpstr>
      <vt:lpstr>Kinship structure - II</vt:lpstr>
      <vt:lpstr>Finding: structure</vt:lpstr>
      <vt:lpstr>Findings</vt:lpstr>
      <vt:lpstr>Discussion</vt:lpstr>
      <vt:lpstr>Linguistic policies and practices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Kinship address system in Tshangla-lo of Bhutan - a rhetorical tool for community vitality and sustenance</dc:title>
  <dc:creator>Dorji Wangchuk</dc:creator>
  <cp:lastModifiedBy>Dorji Wangchuk</cp:lastModifiedBy>
  <cp:revision>6</cp:revision>
  <dcterms:created xsi:type="dcterms:W3CDTF">2023-06-11T06:20:33Z</dcterms:created>
  <dcterms:modified xsi:type="dcterms:W3CDTF">2023-06-11T06:52:57Z</dcterms:modified>
</cp:coreProperties>
</file>